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7" r:id="rId3"/>
    <p:sldId id="273" r:id="rId4"/>
    <p:sldId id="256" r:id="rId5"/>
    <p:sldId id="258" r:id="rId6"/>
    <p:sldId id="259" r:id="rId7"/>
    <p:sldId id="260" r:id="rId8"/>
    <p:sldId id="261" r:id="rId9"/>
    <p:sldId id="268" r:id="rId10"/>
    <p:sldId id="262" r:id="rId11"/>
    <p:sldId id="269" r:id="rId12"/>
    <p:sldId id="270" r:id="rId13"/>
    <p:sldId id="271" r:id="rId14"/>
    <p:sldId id="263" r:id="rId15"/>
    <p:sldId id="264" r:id="rId16"/>
    <p:sldId id="272" r:id="rId1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12" autoAdjust="0"/>
    <p:restoredTop sz="90929" autoAdjust="0"/>
  </p:normalViewPr>
  <p:slideViewPr>
    <p:cSldViewPr>
      <p:cViewPr varScale="1">
        <p:scale>
          <a:sx n="67" d="100"/>
          <a:sy n="67" d="100"/>
        </p:scale>
        <p:origin x="-133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C13E4E71-C00F-41F0-9D24-C60247264971}" type="slidenum">
              <a:rPr lang="en-US" altLang="zh-CN"/>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779D0BB1-639C-4F11-B1A2-F856E6C7E453}"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09600"/>
            <a:ext cx="1943100" cy="5486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09600"/>
            <a:ext cx="5676900" cy="54864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E1518653-BD19-4C22-BAAD-5F5B6121C103}" type="slidenum">
              <a:rPr lang="en-US" altLang="zh-CN"/>
              <a:pPr/>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5" name="Rectangle 37"/>
          <p:cNvSpPr>
            <a:spLocks noChangeArrowheads="1"/>
          </p:cNvSpPr>
          <p:nvPr userDrawn="1"/>
        </p:nvSpPr>
        <p:spPr bwMode="auto">
          <a:xfrm>
            <a:off x="0" y="6248400"/>
            <a:ext cx="9144000" cy="609600"/>
          </a:xfrm>
          <a:prstGeom prst="rect">
            <a:avLst/>
          </a:prstGeom>
          <a:solidFill>
            <a:srgbClr val="0000FF"/>
          </a:solidFill>
          <a:ln w="9525">
            <a:solidFill>
              <a:schemeClr val="tx1"/>
            </a:solidFill>
            <a:miter lim="800000"/>
            <a:headEnd/>
            <a:tailEnd/>
          </a:ln>
          <a:effectLst/>
        </p:spPr>
        <p:txBody>
          <a:bodyPr wrap="none" anchor="ctr"/>
          <a:lstStyle/>
          <a:p>
            <a:pPr eaLnBrk="0" hangingPunct="0">
              <a:defRPr/>
            </a:pPr>
            <a:endParaRPr kumimoji="1" lang="zh-CN" altLang="en-US" sz="2800" b="1">
              <a:solidFill>
                <a:srgbClr val="001932"/>
              </a:solidFill>
              <a:latin typeface="Times New Roman" pitchFamily="18" charset="0"/>
            </a:endParaRPr>
          </a:p>
        </p:txBody>
      </p:sp>
      <p:pic>
        <p:nvPicPr>
          <p:cNvPr id="7" name="Picture 40"/>
          <p:cNvPicPr>
            <a:picLocks noChangeAspect="1" noChangeArrowheads="1"/>
          </p:cNvPicPr>
          <p:nvPr userDrawn="1"/>
        </p:nvPicPr>
        <p:blipFill>
          <a:blip r:embed="rId2" cstate="print"/>
          <a:srcRect/>
          <a:stretch>
            <a:fillRect/>
          </a:stretch>
        </p:blipFill>
        <p:spPr bwMode="auto">
          <a:xfrm>
            <a:off x="6786563" y="3648075"/>
            <a:ext cx="2247900" cy="2514600"/>
          </a:xfrm>
          <a:prstGeom prst="rect">
            <a:avLst/>
          </a:prstGeom>
          <a:noFill/>
          <a:ln w="9525">
            <a:noFill/>
            <a:miter lim="800000"/>
            <a:headEnd/>
            <a:tailEnd/>
          </a:ln>
        </p:spPr>
      </p:pic>
      <p:sp>
        <p:nvSpPr>
          <p:cNvPr id="29702" name="Rectangle 6"/>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zh-CN" altLang="en-US"/>
              <a:t>单击此处编辑母版副标题样式</a:t>
            </a:r>
          </a:p>
        </p:txBody>
      </p:sp>
      <p:sp>
        <p:nvSpPr>
          <p:cNvPr id="29701" name="Rectangle 5"/>
          <p:cNvSpPr>
            <a:spLocks noGrp="1" noChangeArrowheads="1"/>
          </p:cNvSpPr>
          <p:nvPr>
            <p:ph type="ctrTitle"/>
          </p:nvPr>
        </p:nvSpPr>
        <p:spPr>
          <a:xfrm>
            <a:off x="1295400" y="1524000"/>
            <a:ext cx="7772400" cy="1143000"/>
          </a:xfrm>
        </p:spPr>
        <p:txBody>
          <a:bodyPr/>
          <a:lstStyle>
            <a:lvl1pPr algn="ctr">
              <a:defRPr/>
            </a:lvl1pPr>
          </a:lstStyle>
          <a:p>
            <a:r>
              <a:rPr lang="zh-CN" altLang="en-US"/>
              <a:t>单击此处编辑母版标题样式</a:t>
            </a:r>
            <a:endParaRPr lang="zh-CN" altLang="zh-CN"/>
          </a:p>
        </p:txBody>
      </p:sp>
      <p:sp>
        <p:nvSpPr>
          <p:cNvPr id="8" name="Rectangle 7"/>
          <p:cNvSpPr>
            <a:spLocks noGrp="1" noChangeArrowheads="1"/>
          </p:cNvSpPr>
          <p:nvPr>
            <p:ph type="dt" sz="half" idx="10"/>
          </p:nvPr>
        </p:nvSpPr>
        <p:spPr>
          <a:xfrm>
            <a:off x="1295400" y="6248400"/>
            <a:ext cx="1905000" cy="457200"/>
          </a:xfrm>
        </p:spPr>
        <p:txBody>
          <a:bodyPr/>
          <a:lstStyle>
            <a:lvl1pPr>
              <a:defRPr>
                <a:solidFill>
                  <a:srgbClr val="FFFFFF"/>
                </a:solidFill>
              </a:defRPr>
            </a:lvl1pPr>
          </a:lstStyle>
          <a:p>
            <a:pPr>
              <a:defRPr/>
            </a:pPr>
            <a:endParaRPr lang="en-US" altLang="zh-CN"/>
          </a:p>
        </p:txBody>
      </p:sp>
      <p:sp>
        <p:nvSpPr>
          <p:cNvPr id="9" name="Rectangle 8"/>
          <p:cNvSpPr>
            <a:spLocks noGrp="1" noChangeArrowheads="1"/>
          </p:cNvSpPr>
          <p:nvPr>
            <p:ph type="ftr" sz="quarter" idx="11"/>
          </p:nvPr>
        </p:nvSpPr>
        <p:spPr>
          <a:xfrm>
            <a:off x="3733800" y="6248400"/>
            <a:ext cx="2895600" cy="457200"/>
          </a:xfrm>
        </p:spPr>
        <p:txBody>
          <a:bodyPr/>
          <a:lstStyle>
            <a:lvl1pPr>
              <a:defRPr>
                <a:solidFill>
                  <a:srgbClr val="FFFFFF"/>
                </a:solidFill>
              </a:defRPr>
            </a:lvl1pPr>
          </a:lstStyle>
          <a:p>
            <a:pPr>
              <a:defRPr/>
            </a:pPr>
            <a:endParaRPr lang="en-US" altLang="zh-CN"/>
          </a:p>
        </p:txBody>
      </p:sp>
      <p:sp>
        <p:nvSpPr>
          <p:cNvPr id="10" name="Rectangle 9"/>
          <p:cNvSpPr>
            <a:spLocks noGrp="1" noChangeArrowheads="1"/>
          </p:cNvSpPr>
          <p:nvPr>
            <p:ph type="sldNum" sz="quarter" idx="12"/>
          </p:nvPr>
        </p:nvSpPr>
        <p:spPr>
          <a:xfrm>
            <a:off x="7162800" y="6248400"/>
            <a:ext cx="1905000" cy="457200"/>
          </a:xfrm>
        </p:spPr>
        <p:txBody>
          <a:bodyPr/>
          <a:lstStyle>
            <a:lvl1pPr>
              <a:defRPr>
                <a:solidFill>
                  <a:srgbClr val="FFFFFF"/>
                </a:solidFill>
              </a:defRPr>
            </a:lvl1pPr>
          </a:lstStyle>
          <a:p>
            <a:pPr>
              <a:defRPr/>
            </a:pPr>
            <a:fld id="{6036728E-1334-4504-A56E-ADCC3737954C}" type="slidenum">
              <a:rPr lang="en-US" altLang="zh-CN"/>
              <a:pPr>
                <a:defRPr/>
              </a:pPr>
              <a:t>‹#›</a:t>
            </a:fld>
            <a:endParaRPr lang="en-US" altLang="zh-CN"/>
          </a:p>
        </p:txBody>
      </p:sp>
      <p:pic>
        <p:nvPicPr>
          <p:cNvPr id="12" name="图片 11" descr="SEM_LOGO.jpg"/>
          <p:cNvPicPr>
            <a:picLocks noChangeAspect="1"/>
          </p:cNvPicPr>
          <p:nvPr userDrawn="1"/>
        </p:nvPicPr>
        <p:blipFill>
          <a:blip r:embed="rId3" cstate="print"/>
          <a:srcRect l="2703" t="7746"/>
          <a:stretch>
            <a:fillRect/>
          </a:stretch>
        </p:blipFill>
        <p:spPr>
          <a:xfrm>
            <a:off x="381000" y="533400"/>
            <a:ext cx="2743200" cy="907537"/>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8423F3C-2F11-46D1-8AFD-A70492A02F0A}" type="slidenum">
              <a:rPr lang="en-US" altLang="zh-CN">
                <a:solidFill>
                  <a:srgbClr val="FFFFFF"/>
                </a:solidFill>
              </a:rPr>
              <a:pPr>
                <a:defRPr/>
              </a:pPr>
              <a:t>‹#›</a:t>
            </a:fld>
            <a:endParaRPr lang="en-US" altLang="zh-CN">
              <a:solidFill>
                <a:srgbClr val="FFFFFF"/>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dirty="0"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A77D68D-F105-4F2D-9D2F-123F9918225D}" type="slidenum">
              <a:rPr lang="en-US" altLang="zh-CN">
                <a:solidFill>
                  <a:srgbClr val="FFFFFF"/>
                </a:solidFill>
              </a:rPr>
              <a:pPr>
                <a:defRPr/>
              </a:pPr>
              <a:t>‹#›</a:t>
            </a:fld>
            <a:endParaRPr lang="en-US" altLang="zh-CN">
              <a:solidFill>
                <a:srgbClr val="FFFFFF"/>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219200" y="20447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181600" y="20447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D2D97A3-E2EF-4E8A-A906-F569C06EA5B2}" type="slidenum">
              <a:rPr lang="en-US" altLang="zh-CN">
                <a:solidFill>
                  <a:srgbClr val="FFFFFF"/>
                </a:solidFill>
              </a:rPr>
              <a:pPr>
                <a:defRPr/>
              </a:pPr>
              <a:t>‹#›</a:t>
            </a:fld>
            <a:endParaRPr lang="en-US" altLang="zh-CN">
              <a:solidFill>
                <a:srgbClr val="FFFFFF"/>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solidFill>
                <a:srgbClr val="FFFFFF"/>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solidFill>
                <a:srgbClr val="FFFFFF"/>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D2298973-A074-4833-9476-4B9E8FDBA15C}" type="slidenum">
              <a:rPr lang="en-US" altLang="zh-CN">
                <a:solidFill>
                  <a:srgbClr val="FFFFFF"/>
                </a:solidFill>
              </a:rPr>
              <a:pPr>
                <a:defRPr/>
              </a:pPr>
              <a:t>‹#›</a:t>
            </a:fld>
            <a:endParaRPr lang="en-US" altLang="zh-CN">
              <a:solidFill>
                <a:srgbClr val="FFFFFF"/>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solidFill>
                <a:srgbClr val="FFFFFF"/>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EEDC7DB-9D1B-4536-A75C-83033FDFBBDF}" type="slidenum">
              <a:rPr lang="en-US" altLang="zh-CN">
                <a:solidFill>
                  <a:srgbClr val="FFFFFF"/>
                </a:solidFill>
              </a:rPr>
              <a:pPr>
                <a:defRPr/>
              </a:pPr>
              <a:t>‹#›</a:t>
            </a:fld>
            <a:endParaRPr lang="en-US" altLang="zh-CN">
              <a:solidFill>
                <a:srgbClr val="FFFFFF"/>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solidFill>
                <a:srgbClr val="FFFFFF"/>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solidFill>
                <a:srgbClr val="FFFFFF"/>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641E764-2CFA-45B7-BBDC-28926DC13683}" type="slidenum">
              <a:rPr lang="en-US" altLang="zh-CN">
                <a:solidFill>
                  <a:srgbClr val="FFFFFF"/>
                </a:solidFill>
              </a:rPr>
              <a:pPr>
                <a:defRPr/>
              </a:pPr>
              <a:t>‹#›</a:t>
            </a:fld>
            <a:endParaRPr lang="en-US" altLang="zh-CN">
              <a:solidFill>
                <a:srgbClr val="FFFFFF"/>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23B51B0-7F6B-47BD-B0D0-A860DC972290}" type="slidenum">
              <a:rPr lang="en-US" altLang="zh-CN">
                <a:solidFill>
                  <a:srgbClr val="FFFFFF"/>
                </a:solidFill>
              </a:rPr>
              <a:pPr>
                <a:defRPr/>
              </a:pPr>
              <a:t>‹#›</a:t>
            </a:fld>
            <a:endParaRPr lang="en-US" altLang="zh-CN">
              <a:solidFill>
                <a:srgbClr val="FFFFFF"/>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A378900-DE61-48F1-A792-2176990184FE}" type="slidenum">
              <a:rPr lang="en-US" altLang="zh-CN">
                <a:solidFill>
                  <a:srgbClr val="FFFFFF"/>
                </a:solidFill>
              </a:rPr>
              <a:pPr>
                <a:defRPr/>
              </a:pPr>
              <a:t>‹#›</a:t>
            </a:fld>
            <a:endParaRPr lang="en-US" altLang="zh-CN">
              <a:solidFill>
                <a:srgbClr val="FFFFFF"/>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ABB2DAE-EEC6-4A1E-B301-0B7019BD96FF}" type="slidenum">
              <a:rPr lang="en-US" altLang="zh-CN">
                <a:solidFill>
                  <a:srgbClr val="FFFFFF"/>
                </a:solidFill>
              </a:rPr>
              <a:pPr>
                <a:defRPr/>
              </a:pPr>
              <a:t>‹#›</a:t>
            </a:fld>
            <a:endParaRPr lang="en-US" altLang="zh-CN">
              <a:solidFill>
                <a:srgbClr val="FFFFFF"/>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048500" y="419100"/>
            <a:ext cx="1943100" cy="5740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219200" y="419100"/>
            <a:ext cx="5676900" cy="57404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64DB97C-128C-4221-8270-90A2716C3004}" type="slidenum">
              <a:rPr lang="en-US" altLang="zh-CN">
                <a:solidFill>
                  <a:srgbClr val="FFFFFF"/>
                </a:solidFill>
              </a:rPr>
              <a:pPr>
                <a:defRPr/>
              </a:pPr>
              <a:t>‹#›</a:t>
            </a:fld>
            <a:endParaRPr lang="en-US" altLang="zh-CN">
              <a:solidFill>
                <a:srgbClr val="FFFFFF"/>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AE3AF1A3-6C66-437A-A18C-58A79BE38912}"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40D893A8-7608-4EA1-88DA-7D9012FC53F2}"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endParaRPr lang="en-US" altLang="zh-CN"/>
          </a:p>
        </p:txBody>
      </p:sp>
      <p:sp>
        <p:nvSpPr>
          <p:cNvPr id="8" name="页脚占位符 7"/>
          <p:cNvSpPr>
            <a:spLocks noGrp="1"/>
          </p:cNvSpPr>
          <p:nvPr>
            <p:ph type="ftr" sz="quarter" idx="11"/>
          </p:nvPr>
        </p:nvSpPr>
        <p:spPr/>
        <p:txBody>
          <a:bodyPr/>
          <a:lstStyle>
            <a:lvl1pPr>
              <a:defRPr/>
            </a:lvl1pPr>
          </a:lstStyle>
          <a:p>
            <a:endParaRPr lang="en-US" altLang="zh-CN"/>
          </a:p>
        </p:txBody>
      </p:sp>
      <p:sp>
        <p:nvSpPr>
          <p:cNvPr id="9" name="灯片编号占位符 8"/>
          <p:cNvSpPr>
            <a:spLocks noGrp="1"/>
          </p:cNvSpPr>
          <p:nvPr>
            <p:ph type="sldNum" sz="quarter" idx="12"/>
          </p:nvPr>
        </p:nvSpPr>
        <p:spPr/>
        <p:txBody>
          <a:bodyPr/>
          <a:lstStyle>
            <a:lvl1pPr>
              <a:defRPr/>
            </a:lvl1pPr>
          </a:lstStyle>
          <a:p>
            <a:fld id="{6E5FF9B7-3AC7-47EE-AB05-90A933F0EBE8}"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US" altLang="zh-CN"/>
          </a:p>
        </p:txBody>
      </p:sp>
      <p:sp>
        <p:nvSpPr>
          <p:cNvPr id="4" name="页脚占位符 3"/>
          <p:cNvSpPr>
            <a:spLocks noGrp="1"/>
          </p:cNvSpPr>
          <p:nvPr>
            <p:ph type="ftr" sz="quarter" idx="11"/>
          </p:nvPr>
        </p:nvSpPr>
        <p:spPr/>
        <p:txBody>
          <a:bodyPr/>
          <a:lstStyle>
            <a:lvl1pPr>
              <a:defRPr/>
            </a:lvl1pPr>
          </a:lstStyle>
          <a:p>
            <a:endParaRPr lang="en-US" altLang="zh-CN"/>
          </a:p>
        </p:txBody>
      </p:sp>
      <p:sp>
        <p:nvSpPr>
          <p:cNvPr id="5" name="灯片编号占位符 4"/>
          <p:cNvSpPr>
            <a:spLocks noGrp="1"/>
          </p:cNvSpPr>
          <p:nvPr>
            <p:ph type="sldNum" sz="quarter" idx="12"/>
          </p:nvPr>
        </p:nvSpPr>
        <p:spPr/>
        <p:txBody>
          <a:bodyPr/>
          <a:lstStyle>
            <a:lvl1pPr>
              <a:defRPr/>
            </a:lvl1pPr>
          </a:lstStyle>
          <a:p>
            <a:fld id="{9B8839B3-0C56-4D98-8CC6-FE3C230F61EE}"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p>
        </p:txBody>
      </p:sp>
      <p:sp>
        <p:nvSpPr>
          <p:cNvPr id="3" name="页脚占位符 2"/>
          <p:cNvSpPr>
            <a:spLocks noGrp="1"/>
          </p:cNvSpPr>
          <p:nvPr>
            <p:ph type="ftr" sz="quarter" idx="11"/>
          </p:nvPr>
        </p:nvSpPr>
        <p:spPr/>
        <p:txBody>
          <a:bodyPr/>
          <a:lstStyle>
            <a:lvl1pPr>
              <a:defRPr/>
            </a:lvl1pPr>
          </a:lstStyle>
          <a:p>
            <a:endParaRPr lang="en-US" altLang="zh-CN"/>
          </a:p>
        </p:txBody>
      </p:sp>
      <p:sp>
        <p:nvSpPr>
          <p:cNvPr id="4" name="灯片编号占位符 3"/>
          <p:cNvSpPr>
            <a:spLocks noGrp="1"/>
          </p:cNvSpPr>
          <p:nvPr>
            <p:ph type="sldNum" sz="quarter" idx="12"/>
          </p:nvPr>
        </p:nvSpPr>
        <p:spPr/>
        <p:txBody>
          <a:bodyPr/>
          <a:lstStyle>
            <a:lvl1pPr>
              <a:defRPr/>
            </a:lvl1pPr>
          </a:lstStyle>
          <a:p>
            <a:fld id="{AC0FCE09-5609-4326-A63B-9406C11096CC}"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6D14B3B2-7CFF-4478-A7DD-36BC65D3170B}"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4920F895-8F63-46E7-A97A-64AE74DDA3A5}"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宋体" pitchFamily="2" charset="-122"/>
              </a:defRPr>
            </a:lvl1pPr>
          </a:lstStyle>
          <a:p>
            <a:endParaRPr lang="en-US" altLang="zh-CN"/>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宋体" pitchFamily="2" charset="-122"/>
              </a:defRPr>
            </a:lvl1pPr>
          </a:lstStyle>
          <a:p>
            <a:endParaRPr lang="en-US" altLang="zh-CN"/>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宋体" pitchFamily="2" charset="-122"/>
              </a:defRPr>
            </a:lvl1pPr>
          </a:lstStyle>
          <a:p>
            <a:fld id="{9560E559-9F40-40A6-86B9-90581FF755A7}" type="slidenum">
              <a:rPr lang="en-US" altLang="zh-CN"/>
              <a:pPr/>
              <a:t>‹#›</a:t>
            </a:fld>
            <a:endParaRPr lang="en-US" altLang="zh-CN"/>
          </a:p>
        </p:txBody>
      </p:sp>
      <p:pic>
        <p:nvPicPr>
          <p:cNvPr id="1031" name="图片 8" descr="AACSB LOGO2.jpg"/>
          <p:cNvPicPr>
            <a:picLocks noChangeAspect="1"/>
          </p:cNvPicPr>
          <p:nvPr userDrawn="1"/>
        </p:nvPicPr>
        <p:blipFill>
          <a:blip r:embed="rId13" cstate="print"/>
          <a:srcRect/>
          <a:stretch>
            <a:fillRect/>
          </a:stretch>
        </p:blipFill>
        <p:spPr bwMode="auto">
          <a:xfrm>
            <a:off x="428625" y="6072188"/>
            <a:ext cx="646113" cy="649287"/>
          </a:xfrm>
          <a:prstGeom prst="rect">
            <a:avLst/>
          </a:prstGeom>
          <a:noFill/>
          <a:ln w="9525">
            <a:noFill/>
            <a:miter lim="800000"/>
            <a:headEnd/>
            <a:tailEnd/>
          </a:ln>
        </p:spPr>
      </p:pic>
      <p:pic>
        <p:nvPicPr>
          <p:cNvPr id="1032" name="Picture 8" descr="EQUIS LOGO"/>
          <p:cNvPicPr>
            <a:picLocks noChangeAspect="1" noChangeArrowheads="1"/>
          </p:cNvPicPr>
          <p:nvPr userDrawn="1"/>
        </p:nvPicPr>
        <p:blipFill>
          <a:blip r:embed="rId14" cstate="print"/>
          <a:srcRect/>
          <a:stretch>
            <a:fillRect/>
          </a:stretch>
        </p:blipFill>
        <p:spPr bwMode="auto">
          <a:xfrm>
            <a:off x="1071563" y="6143625"/>
            <a:ext cx="679450" cy="501650"/>
          </a:xfrm>
          <a:prstGeom prst="rect">
            <a:avLst/>
          </a:prstGeom>
          <a:noFill/>
          <a:ln w="9525">
            <a:noFill/>
            <a:miter lim="800000"/>
            <a:headEnd/>
            <a:tailEnd/>
          </a:ln>
        </p:spPr>
      </p:pic>
      <p:sp>
        <p:nvSpPr>
          <p:cNvPr id="9232" name="Rectangle 16"/>
          <p:cNvSpPr>
            <a:spLocks noChangeArrowheads="1"/>
          </p:cNvSpPr>
          <p:nvPr userDrawn="1"/>
        </p:nvSpPr>
        <p:spPr bwMode="auto">
          <a:xfrm>
            <a:off x="1785938" y="6143625"/>
            <a:ext cx="5429250" cy="533400"/>
          </a:xfrm>
          <a:prstGeom prst="rect">
            <a:avLst/>
          </a:prstGeom>
          <a:noFill/>
          <a:ln w="9525">
            <a:noFill/>
            <a:miter lim="800000"/>
            <a:headEnd/>
            <a:tailEnd/>
          </a:ln>
        </p:spPr>
        <p:txBody>
          <a:bodyPr anchor="b"/>
          <a:lstStyle/>
          <a:p>
            <a:pPr>
              <a:lnSpc>
                <a:spcPct val="110000"/>
              </a:lnSpc>
            </a:pPr>
            <a:r>
              <a:rPr lang="zh-CN" altLang="en-US" sz="1200" b="1">
                <a:ea typeface="宋体" pitchFamily="2" charset="-122"/>
              </a:rPr>
              <a:t>率先获得</a:t>
            </a:r>
            <a:r>
              <a:rPr lang="en-US" altLang="zh-CN" sz="1200" b="1">
                <a:ea typeface="宋体" pitchFamily="2" charset="-122"/>
              </a:rPr>
              <a:t>AACSB</a:t>
            </a:r>
            <a:r>
              <a:rPr lang="zh-CN" altLang="en-US" sz="1200" b="1">
                <a:ea typeface="宋体" pitchFamily="2" charset="-122"/>
              </a:rPr>
              <a:t>和</a:t>
            </a:r>
            <a:r>
              <a:rPr lang="en-US" altLang="zh-CN" sz="1200" b="1">
                <a:ea typeface="宋体" pitchFamily="2" charset="-122"/>
              </a:rPr>
              <a:t>EQUIS</a:t>
            </a:r>
            <a:r>
              <a:rPr lang="zh-CN" altLang="en-US" sz="1200" b="1">
                <a:ea typeface="宋体" pitchFamily="2" charset="-122"/>
              </a:rPr>
              <a:t>两大全球管理教育顶级认证的中国内地商学院</a:t>
            </a:r>
          </a:p>
          <a:p>
            <a:pPr>
              <a:lnSpc>
                <a:spcPct val="110000"/>
              </a:lnSpc>
            </a:pPr>
            <a:r>
              <a:rPr lang="en-US" altLang="zh-CN" sz="1000" b="1">
                <a:ea typeface="宋体" pitchFamily="2" charset="-122"/>
              </a:rPr>
              <a:t>The first school on the Chinese mainland to attain both AACSB and EQUIS accreditation</a:t>
            </a:r>
          </a:p>
        </p:txBody>
      </p:sp>
      <p:pic>
        <p:nvPicPr>
          <p:cNvPr id="1035" name="Picture 12" descr="SEM LOGO"/>
          <p:cNvPicPr>
            <a:picLocks noChangeAspect="1" noChangeArrowheads="1"/>
          </p:cNvPicPr>
          <p:nvPr userDrawn="1"/>
        </p:nvPicPr>
        <p:blipFill>
          <a:blip r:embed="rId15" cstate="print"/>
          <a:srcRect/>
          <a:stretch>
            <a:fillRect/>
          </a:stretch>
        </p:blipFill>
        <p:spPr bwMode="auto">
          <a:xfrm>
            <a:off x="6858000" y="6092825"/>
            <a:ext cx="1785938" cy="6492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defRPr>
      </a:lvl2pPr>
      <a:lvl3pPr algn="ctr" rtl="0" fontAlgn="base">
        <a:spcBef>
          <a:spcPct val="0"/>
        </a:spcBef>
        <a:spcAft>
          <a:spcPct val="0"/>
        </a:spcAft>
        <a:defRPr sz="4400">
          <a:solidFill>
            <a:schemeClr val="tx2"/>
          </a:solidFill>
          <a:latin typeface="Times New Roman" charset="0"/>
        </a:defRPr>
      </a:lvl3pPr>
      <a:lvl4pPr algn="ctr" rtl="0" fontAlgn="base">
        <a:spcBef>
          <a:spcPct val="0"/>
        </a:spcBef>
        <a:spcAft>
          <a:spcPct val="0"/>
        </a:spcAft>
        <a:defRPr sz="4400">
          <a:solidFill>
            <a:schemeClr val="tx2"/>
          </a:solidFill>
          <a:latin typeface="Times New Roman" charset="0"/>
        </a:defRPr>
      </a:lvl4pPr>
      <a:lvl5pPr algn="ctr" rtl="0" fontAlgn="base">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28676" name="Rectangle 4"/>
          <p:cNvSpPr>
            <a:spLocks noGrp="1" noChangeArrowheads="1"/>
          </p:cNvSpPr>
          <p:nvPr>
            <p:ph type="dt" sz="half" idx="2"/>
          </p:nvPr>
        </p:nvSpPr>
        <p:spPr bwMode="auto">
          <a:xfrm>
            <a:off x="122555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spcBef>
                <a:spcPct val="50000"/>
              </a:spcBef>
              <a:defRPr sz="1400" b="0">
                <a:solidFill>
                  <a:schemeClr val="tx1"/>
                </a:solidFill>
                <a:latin typeface="Arial Narrow" pitchFamily="34" charset="0"/>
              </a:defRPr>
            </a:lvl1pPr>
          </a:lstStyle>
          <a:p>
            <a:pPr>
              <a:defRPr/>
            </a:pPr>
            <a:endParaRPr kumimoji="1" lang="en-US" altLang="zh-CN">
              <a:solidFill>
                <a:srgbClr val="FFFFFF"/>
              </a:solidFill>
            </a:endParaRPr>
          </a:p>
        </p:txBody>
      </p:sp>
      <p:sp>
        <p:nvSpPr>
          <p:cNvPr id="28675" name="Rectangle 3"/>
          <p:cNvSpPr>
            <a:spLocks noGrp="1" noChangeArrowheads="1"/>
          </p:cNvSpPr>
          <p:nvPr>
            <p:ph type="body" idx="1"/>
          </p:nvPr>
        </p:nvSpPr>
        <p:spPr bwMode="auto">
          <a:xfrm>
            <a:off x="1219200" y="20447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28677" name="Rectangle 5"/>
          <p:cNvSpPr>
            <a:spLocks noGrp="1" noChangeArrowheads="1"/>
          </p:cNvSpPr>
          <p:nvPr>
            <p:ph type="ftr" sz="quarter" idx="3"/>
          </p:nvPr>
        </p:nvSpPr>
        <p:spPr bwMode="auto">
          <a:xfrm>
            <a:off x="366395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spcBef>
                <a:spcPct val="50000"/>
              </a:spcBef>
              <a:defRPr sz="1400" b="0">
                <a:solidFill>
                  <a:schemeClr val="tx1"/>
                </a:solidFill>
                <a:latin typeface="Arial Narrow" pitchFamily="34" charset="0"/>
              </a:defRPr>
            </a:lvl1pPr>
          </a:lstStyle>
          <a:p>
            <a:pPr>
              <a:defRPr/>
            </a:pPr>
            <a:endParaRPr kumimoji="1" lang="en-US" altLang="zh-CN">
              <a:solidFill>
                <a:srgbClr val="FFFFFF"/>
              </a:solidFill>
            </a:endParaRPr>
          </a:p>
        </p:txBody>
      </p:sp>
      <p:sp>
        <p:nvSpPr>
          <p:cNvPr id="28678" name="Rectangle 6"/>
          <p:cNvSpPr>
            <a:spLocks noGrp="1" noChangeArrowheads="1"/>
          </p:cNvSpPr>
          <p:nvPr>
            <p:ph type="sldNum" sz="quarter" idx="4"/>
          </p:nvPr>
        </p:nvSpPr>
        <p:spPr bwMode="auto">
          <a:xfrm>
            <a:off x="709295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spcBef>
                <a:spcPct val="50000"/>
              </a:spcBef>
              <a:defRPr sz="1400" b="0">
                <a:solidFill>
                  <a:schemeClr val="tx1"/>
                </a:solidFill>
                <a:latin typeface="Arial Narrow" pitchFamily="34" charset="0"/>
              </a:defRPr>
            </a:lvl1pPr>
          </a:lstStyle>
          <a:p>
            <a:pPr>
              <a:defRPr/>
            </a:pPr>
            <a:fld id="{67E872D4-51F8-43C7-B82B-93A39F9584C3}" type="slidenum">
              <a:rPr kumimoji="1" lang="en-US" altLang="zh-CN">
                <a:solidFill>
                  <a:srgbClr val="FFFFFF"/>
                </a:solidFill>
              </a:rPr>
              <a:pPr>
                <a:defRPr/>
              </a:pPr>
              <a:t>‹#›</a:t>
            </a:fld>
            <a:endParaRPr kumimoji="1" lang="en-US" altLang="zh-CN">
              <a:solidFill>
                <a:srgbClr val="FFFFFF"/>
              </a:solidFill>
            </a:endParaRPr>
          </a:p>
        </p:txBody>
      </p:sp>
      <p:pic>
        <p:nvPicPr>
          <p:cNvPr id="1030" name="Picture 32"/>
          <p:cNvPicPr>
            <a:picLocks noChangeAspect="1" noChangeArrowheads="1"/>
          </p:cNvPicPr>
          <p:nvPr userDrawn="1"/>
        </p:nvPicPr>
        <p:blipFill>
          <a:blip r:embed="rId13" cstate="print"/>
          <a:srcRect/>
          <a:stretch>
            <a:fillRect/>
          </a:stretch>
        </p:blipFill>
        <p:spPr bwMode="auto">
          <a:xfrm>
            <a:off x="6886575" y="4176713"/>
            <a:ext cx="2247900" cy="2514600"/>
          </a:xfrm>
          <a:prstGeom prst="rect">
            <a:avLst/>
          </a:prstGeom>
          <a:noFill/>
          <a:ln w="9525">
            <a:noFill/>
            <a:miter lim="800000"/>
            <a:headEnd/>
            <a:tailEnd/>
          </a:ln>
        </p:spPr>
      </p:pic>
      <p:pic>
        <p:nvPicPr>
          <p:cNvPr id="1031" name="Picture 33" descr="semlogo"/>
          <p:cNvPicPr>
            <a:picLocks noChangeAspect="1" noChangeArrowheads="1"/>
          </p:cNvPicPr>
          <p:nvPr userDrawn="1"/>
        </p:nvPicPr>
        <p:blipFill>
          <a:blip r:embed="rId14" cstate="print"/>
          <a:srcRect/>
          <a:stretch>
            <a:fillRect/>
          </a:stretch>
        </p:blipFill>
        <p:spPr bwMode="auto">
          <a:xfrm>
            <a:off x="47625" y="355600"/>
            <a:ext cx="1238250" cy="1362075"/>
          </a:xfrm>
          <a:prstGeom prst="rect">
            <a:avLst/>
          </a:prstGeom>
          <a:noFill/>
          <a:ln w="9525">
            <a:noFill/>
            <a:miter lim="800000"/>
            <a:headEnd/>
            <a:tailEnd/>
          </a:ln>
        </p:spPr>
      </p:pic>
      <p:sp>
        <p:nvSpPr>
          <p:cNvPr id="28706" name="Rectangle 34"/>
          <p:cNvSpPr>
            <a:spLocks noChangeArrowheads="1"/>
          </p:cNvSpPr>
          <p:nvPr userDrawn="1"/>
        </p:nvSpPr>
        <p:spPr bwMode="auto">
          <a:xfrm>
            <a:off x="0" y="6530975"/>
            <a:ext cx="9144000" cy="327025"/>
          </a:xfrm>
          <a:prstGeom prst="rect">
            <a:avLst/>
          </a:prstGeom>
          <a:solidFill>
            <a:srgbClr val="0000FF"/>
          </a:solidFill>
          <a:ln w="9525">
            <a:solidFill>
              <a:schemeClr val="tx1"/>
            </a:solidFill>
            <a:miter lim="800000"/>
            <a:headEnd/>
            <a:tailEnd/>
          </a:ln>
          <a:effectLst/>
        </p:spPr>
        <p:txBody>
          <a:bodyPr wrap="none" anchor="ctr"/>
          <a:lstStyle/>
          <a:p>
            <a:pPr eaLnBrk="0" hangingPunct="0">
              <a:defRPr/>
            </a:pPr>
            <a:endParaRPr kumimoji="1" lang="zh-CN" altLang="en-US" sz="2800" b="1">
              <a:solidFill>
                <a:srgbClr val="001932"/>
              </a:solidFill>
              <a:latin typeface="Times New Roman" pitchFamily="18" charset="0"/>
            </a:endParaRPr>
          </a:p>
        </p:txBody>
      </p:sp>
      <p:sp>
        <p:nvSpPr>
          <p:cNvPr id="28707" name="Rectangle 35"/>
          <p:cNvSpPr>
            <a:spLocks noChangeArrowheads="1"/>
          </p:cNvSpPr>
          <p:nvPr userDrawn="1"/>
        </p:nvSpPr>
        <p:spPr bwMode="auto">
          <a:xfrm>
            <a:off x="0" y="0"/>
            <a:ext cx="9144000" cy="355600"/>
          </a:xfrm>
          <a:prstGeom prst="rect">
            <a:avLst/>
          </a:prstGeom>
          <a:solidFill>
            <a:srgbClr val="0000FF"/>
          </a:solidFill>
          <a:ln w="9525">
            <a:solidFill>
              <a:schemeClr val="tx1"/>
            </a:solidFill>
            <a:miter lim="800000"/>
            <a:headEnd/>
            <a:tailEnd/>
          </a:ln>
          <a:effectLst/>
        </p:spPr>
        <p:txBody>
          <a:bodyPr wrap="none" anchor="ctr"/>
          <a:lstStyle/>
          <a:p>
            <a:pPr eaLnBrk="0" hangingPunct="0">
              <a:defRPr/>
            </a:pPr>
            <a:endParaRPr kumimoji="1" lang="zh-CN" altLang="en-US" sz="2800" b="1">
              <a:solidFill>
                <a:srgbClr val="001932"/>
              </a:solidFill>
              <a:latin typeface="Times New Roman" pitchFamily="18" charset="0"/>
            </a:endParaRPr>
          </a:p>
        </p:txBody>
      </p:sp>
      <p:sp>
        <p:nvSpPr>
          <p:cNvPr id="28674" name="Rectangle 2"/>
          <p:cNvSpPr>
            <a:spLocks noGrp="1" noChangeArrowheads="1"/>
          </p:cNvSpPr>
          <p:nvPr>
            <p:ph type="title"/>
          </p:nvPr>
        </p:nvSpPr>
        <p:spPr bwMode="auto">
          <a:xfrm>
            <a:off x="1219200" y="4191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zh-CN" altLang="en-US" smtClean="0"/>
              <a:t>单击此处编辑母版标题样式</a:t>
            </a: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kumimoji="1" sz="4400">
          <a:solidFill>
            <a:schemeClr val="bg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kumimoji="1" sz="4400">
          <a:solidFill>
            <a:schemeClr val="bg2"/>
          </a:solidFill>
          <a:effectLst>
            <a:outerShdw blurRad="38100" dist="38100" dir="2700000" algn="tl">
              <a:srgbClr val="C0C0C0"/>
            </a:outerShdw>
          </a:effectLst>
          <a:latin typeface="Times New Roman" pitchFamily="18" charset="0"/>
          <a:ea typeface="宋体" pitchFamily="2" charset="-122"/>
        </a:defRPr>
      </a:lvl2pPr>
      <a:lvl3pPr algn="l" rtl="0" eaLnBrk="0" fontAlgn="base" hangingPunct="0">
        <a:spcBef>
          <a:spcPct val="0"/>
        </a:spcBef>
        <a:spcAft>
          <a:spcPct val="0"/>
        </a:spcAft>
        <a:defRPr kumimoji="1" sz="4400">
          <a:solidFill>
            <a:schemeClr val="bg2"/>
          </a:solidFill>
          <a:effectLst>
            <a:outerShdw blurRad="38100" dist="38100" dir="2700000" algn="tl">
              <a:srgbClr val="C0C0C0"/>
            </a:outerShdw>
          </a:effectLst>
          <a:latin typeface="Times New Roman" pitchFamily="18" charset="0"/>
          <a:ea typeface="宋体" pitchFamily="2" charset="-122"/>
        </a:defRPr>
      </a:lvl3pPr>
      <a:lvl4pPr algn="l" rtl="0" eaLnBrk="0" fontAlgn="base" hangingPunct="0">
        <a:spcBef>
          <a:spcPct val="0"/>
        </a:spcBef>
        <a:spcAft>
          <a:spcPct val="0"/>
        </a:spcAft>
        <a:defRPr kumimoji="1" sz="4400">
          <a:solidFill>
            <a:schemeClr val="bg2"/>
          </a:solidFill>
          <a:effectLst>
            <a:outerShdw blurRad="38100" dist="38100" dir="2700000" algn="tl">
              <a:srgbClr val="C0C0C0"/>
            </a:outerShdw>
          </a:effectLst>
          <a:latin typeface="Times New Roman" pitchFamily="18" charset="0"/>
          <a:ea typeface="宋体" pitchFamily="2" charset="-122"/>
        </a:defRPr>
      </a:lvl4pPr>
      <a:lvl5pPr algn="l" rtl="0" eaLnBrk="0" fontAlgn="base" hangingPunct="0">
        <a:spcBef>
          <a:spcPct val="0"/>
        </a:spcBef>
        <a:spcAft>
          <a:spcPct val="0"/>
        </a:spcAft>
        <a:defRPr kumimoji="1" sz="4400">
          <a:solidFill>
            <a:schemeClr val="bg2"/>
          </a:solidFill>
          <a:effectLst>
            <a:outerShdw blurRad="38100" dist="38100" dir="2700000" algn="tl">
              <a:srgbClr val="C0C0C0"/>
            </a:outerShdw>
          </a:effectLst>
          <a:latin typeface="Times New Roman" pitchFamily="18" charset="0"/>
          <a:ea typeface="宋体" pitchFamily="2" charset="-122"/>
        </a:defRPr>
      </a:lvl5pPr>
      <a:lvl6pPr marL="457200" algn="l" rtl="0" fontAlgn="base">
        <a:spcBef>
          <a:spcPct val="0"/>
        </a:spcBef>
        <a:spcAft>
          <a:spcPct val="0"/>
        </a:spcAft>
        <a:defRPr kumimoji="1" sz="4400">
          <a:solidFill>
            <a:schemeClr val="bg2"/>
          </a:solidFill>
          <a:effectLst>
            <a:outerShdw blurRad="38100" dist="38100" dir="2700000" algn="tl">
              <a:srgbClr val="C0C0C0"/>
            </a:outerShdw>
          </a:effectLst>
          <a:latin typeface="Times New Roman" pitchFamily="18" charset="0"/>
          <a:ea typeface="宋体" pitchFamily="2" charset="-122"/>
        </a:defRPr>
      </a:lvl6pPr>
      <a:lvl7pPr marL="914400" algn="l" rtl="0" fontAlgn="base">
        <a:spcBef>
          <a:spcPct val="0"/>
        </a:spcBef>
        <a:spcAft>
          <a:spcPct val="0"/>
        </a:spcAft>
        <a:defRPr kumimoji="1" sz="4400">
          <a:solidFill>
            <a:schemeClr val="bg2"/>
          </a:solidFill>
          <a:effectLst>
            <a:outerShdw blurRad="38100" dist="38100" dir="2700000" algn="tl">
              <a:srgbClr val="C0C0C0"/>
            </a:outerShdw>
          </a:effectLst>
          <a:latin typeface="Times New Roman" pitchFamily="18" charset="0"/>
          <a:ea typeface="宋体" pitchFamily="2" charset="-122"/>
        </a:defRPr>
      </a:lvl7pPr>
      <a:lvl8pPr marL="1371600" algn="l" rtl="0" fontAlgn="base">
        <a:spcBef>
          <a:spcPct val="0"/>
        </a:spcBef>
        <a:spcAft>
          <a:spcPct val="0"/>
        </a:spcAft>
        <a:defRPr kumimoji="1" sz="4400">
          <a:solidFill>
            <a:schemeClr val="bg2"/>
          </a:solidFill>
          <a:effectLst>
            <a:outerShdw blurRad="38100" dist="38100" dir="2700000" algn="tl">
              <a:srgbClr val="C0C0C0"/>
            </a:outerShdw>
          </a:effectLst>
          <a:latin typeface="Times New Roman" pitchFamily="18" charset="0"/>
          <a:ea typeface="宋体" pitchFamily="2" charset="-122"/>
        </a:defRPr>
      </a:lvl8pPr>
      <a:lvl9pPr marL="1828800" algn="l" rtl="0" fontAlgn="base">
        <a:spcBef>
          <a:spcPct val="0"/>
        </a:spcBef>
        <a:spcAft>
          <a:spcPct val="0"/>
        </a:spcAft>
        <a:defRPr kumimoji="1" sz="4400">
          <a:solidFill>
            <a:schemeClr val="bg2"/>
          </a:solidFill>
          <a:effectLst>
            <a:outerShdw blurRad="38100" dist="38100" dir="2700000" algn="tl">
              <a:srgbClr val="C0C0C0"/>
            </a:outerShdw>
          </a:effectLst>
          <a:latin typeface="Times New Roman" pitchFamily="18" charset="0"/>
          <a:ea typeface="宋体" pitchFamily="2" charset="-122"/>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u"/>
        <a:defRPr kumimoji="1" sz="3200">
          <a:solidFill>
            <a:schemeClr val="bg2"/>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bg2"/>
        </a:buClr>
        <a:buChar char="•"/>
        <a:defRPr kumimoji="1" sz="2800">
          <a:solidFill>
            <a:schemeClr val="bg2"/>
          </a:solidFill>
          <a:effectLst>
            <a:outerShdw blurRad="38100" dist="38100" dir="2700000" algn="tl">
              <a:srgbClr val="C0C0C0"/>
            </a:outerShdw>
          </a:effectLst>
          <a:latin typeface="Impact" pitchFamily="34" charset="0"/>
          <a:ea typeface="+mn-ea"/>
        </a:defRPr>
      </a:lvl2pPr>
      <a:lvl3pPr marL="1143000" indent="-228600" algn="l" rtl="0" eaLnBrk="0" fontAlgn="base" hangingPunct="0">
        <a:spcBef>
          <a:spcPct val="20000"/>
        </a:spcBef>
        <a:spcAft>
          <a:spcPct val="0"/>
        </a:spcAft>
        <a:buChar char="–"/>
        <a:defRPr kumimoji="1" sz="2400">
          <a:solidFill>
            <a:schemeClr val="bg2"/>
          </a:solidFill>
          <a:effectLst>
            <a:outerShdw blurRad="38100" dist="38100" dir="2700000" algn="tl">
              <a:srgbClr val="C0C0C0"/>
            </a:outerShdw>
          </a:effectLst>
          <a:latin typeface="Impact" pitchFamily="34" charset="0"/>
          <a:ea typeface="+mn-ea"/>
        </a:defRPr>
      </a:lvl3pPr>
      <a:lvl4pPr marL="1600200" indent="-228600" algn="l" rtl="0" eaLnBrk="0" fontAlgn="base" hangingPunct="0">
        <a:spcBef>
          <a:spcPct val="20000"/>
        </a:spcBef>
        <a:spcAft>
          <a:spcPct val="0"/>
        </a:spcAft>
        <a:buChar char="–"/>
        <a:defRPr kumimoji="1" sz="2000">
          <a:solidFill>
            <a:schemeClr val="bg2"/>
          </a:solidFill>
          <a:effectLst>
            <a:outerShdw blurRad="38100" dist="38100" dir="2700000" algn="tl">
              <a:srgbClr val="C0C0C0"/>
            </a:outerShdw>
          </a:effectLst>
          <a:latin typeface="Impact" pitchFamily="34" charset="0"/>
          <a:ea typeface="+mn-ea"/>
        </a:defRPr>
      </a:lvl4pPr>
      <a:lvl5pPr marL="2057400" indent="-228600" algn="l" rtl="0" eaLnBrk="0" fontAlgn="base" hangingPunct="0">
        <a:spcBef>
          <a:spcPct val="20000"/>
        </a:spcBef>
        <a:spcAft>
          <a:spcPct val="0"/>
        </a:spcAft>
        <a:buChar char="»"/>
        <a:defRPr kumimoji="1" sz="2000">
          <a:solidFill>
            <a:schemeClr val="bg2"/>
          </a:solidFill>
          <a:effectLst>
            <a:outerShdw blurRad="38100" dist="38100" dir="2700000" algn="tl">
              <a:srgbClr val="C0C0C0"/>
            </a:outerShdw>
          </a:effectLst>
          <a:latin typeface="Impact" pitchFamily="34" charset="0"/>
          <a:ea typeface="+mn-ea"/>
        </a:defRPr>
      </a:lvl5pPr>
      <a:lvl6pPr marL="2514600" indent="-228600" algn="l" rtl="0" fontAlgn="base">
        <a:spcBef>
          <a:spcPct val="20000"/>
        </a:spcBef>
        <a:spcAft>
          <a:spcPct val="0"/>
        </a:spcAft>
        <a:buChar char="»"/>
        <a:defRPr kumimoji="1" sz="2000">
          <a:solidFill>
            <a:schemeClr val="bg2"/>
          </a:solidFill>
          <a:effectLst>
            <a:outerShdw blurRad="38100" dist="38100" dir="2700000" algn="tl">
              <a:srgbClr val="C0C0C0"/>
            </a:outerShdw>
          </a:effectLst>
          <a:latin typeface="Impact" pitchFamily="34" charset="0"/>
          <a:ea typeface="+mn-ea"/>
        </a:defRPr>
      </a:lvl6pPr>
      <a:lvl7pPr marL="2971800" indent="-228600" algn="l" rtl="0" fontAlgn="base">
        <a:spcBef>
          <a:spcPct val="20000"/>
        </a:spcBef>
        <a:spcAft>
          <a:spcPct val="0"/>
        </a:spcAft>
        <a:buChar char="»"/>
        <a:defRPr kumimoji="1" sz="2000">
          <a:solidFill>
            <a:schemeClr val="bg2"/>
          </a:solidFill>
          <a:effectLst>
            <a:outerShdw blurRad="38100" dist="38100" dir="2700000" algn="tl">
              <a:srgbClr val="C0C0C0"/>
            </a:outerShdw>
          </a:effectLst>
          <a:latin typeface="Impact" pitchFamily="34" charset="0"/>
          <a:ea typeface="+mn-ea"/>
        </a:defRPr>
      </a:lvl7pPr>
      <a:lvl8pPr marL="3429000" indent="-228600" algn="l" rtl="0" fontAlgn="base">
        <a:spcBef>
          <a:spcPct val="20000"/>
        </a:spcBef>
        <a:spcAft>
          <a:spcPct val="0"/>
        </a:spcAft>
        <a:buChar char="»"/>
        <a:defRPr kumimoji="1" sz="2000">
          <a:solidFill>
            <a:schemeClr val="bg2"/>
          </a:solidFill>
          <a:effectLst>
            <a:outerShdw blurRad="38100" dist="38100" dir="2700000" algn="tl">
              <a:srgbClr val="C0C0C0"/>
            </a:outerShdw>
          </a:effectLst>
          <a:latin typeface="Impact" pitchFamily="34" charset="0"/>
          <a:ea typeface="+mn-ea"/>
        </a:defRPr>
      </a:lvl8pPr>
      <a:lvl9pPr marL="3886200" indent="-228600" algn="l" rtl="0" fontAlgn="base">
        <a:spcBef>
          <a:spcPct val="20000"/>
        </a:spcBef>
        <a:spcAft>
          <a:spcPct val="0"/>
        </a:spcAft>
        <a:buChar char="»"/>
        <a:defRPr kumimoji="1" sz="2000">
          <a:solidFill>
            <a:schemeClr val="bg2"/>
          </a:solidFill>
          <a:effectLst>
            <a:outerShdw blurRad="38100" dist="38100" dir="2700000" algn="tl">
              <a:srgbClr val="C0C0C0"/>
            </a:outerShdw>
          </a:effectLst>
          <a:latin typeface="Impact" pitchFamily="34" charset="0"/>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ctrTitle"/>
          </p:nvPr>
        </p:nvSpPr>
        <p:spPr>
          <a:xfrm>
            <a:off x="228600" y="1752600"/>
            <a:ext cx="8382000" cy="1485900"/>
          </a:xfrm>
        </p:spPr>
        <p:txBody>
          <a:bodyPr/>
          <a:lstStyle/>
          <a:p>
            <a:pPr algn="r" eaLnBrk="1" hangingPunct="1">
              <a:defRPr/>
            </a:pPr>
            <a:r>
              <a:rPr lang="en-US" altLang="zh-CN" dirty="0" smtClean="0">
                <a:latin typeface="Arial" pitchFamily="34" charset="0"/>
                <a:cs typeface="Arial" pitchFamily="34" charset="0"/>
              </a:rPr>
              <a:t>Development and Regulation </a:t>
            </a:r>
            <a:br>
              <a:rPr lang="en-US" altLang="zh-CN" dirty="0" smtClean="0">
                <a:latin typeface="Arial" pitchFamily="34" charset="0"/>
                <a:cs typeface="Arial" pitchFamily="34" charset="0"/>
              </a:rPr>
            </a:br>
            <a:r>
              <a:rPr lang="en-US" altLang="zh-CN" sz="3200" dirty="0" smtClean="0">
                <a:latin typeface="Arial" pitchFamily="34" charset="0"/>
                <a:cs typeface="Arial" pitchFamily="34" charset="0"/>
              </a:rPr>
              <a:t>of China's Insurance Market</a:t>
            </a:r>
            <a:endParaRPr lang="zh-CN" altLang="zh-CN" sz="3200" dirty="0" smtClean="0">
              <a:latin typeface="Arial" pitchFamily="34" charset="0"/>
              <a:cs typeface="Arial" pitchFamily="34" charset="0"/>
            </a:endParaRPr>
          </a:p>
        </p:txBody>
      </p:sp>
      <p:sp>
        <p:nvSpPr>
          <p:cNvPr id="164867" name="Rectangle 3"/>
          <p:cNvSpPr>
            <a:spLocks noGrp="1" noChangeArrowheads="1"/>
          </p:cNvSpPr>
          <p:nvPr>
            <p:ph type="subTitle" idx="1"/>
          </p:nvPr>
        </p:nvSpPr>
        <p:spPr>
          <a:xfrm>
            <a:off x="1371600" y="3962400"/>
            <a:ext cx="5715000" cy="1905000"/>
          </a:xfrm>
        </p:spPr>
        <p:txBody>
          <a:bodyPr/>
          <a:lstStyle/>
          <a:p>
            <a:pPr algn="r"/>
            <a:r>
              <a:rPr lang="en-US" altLang="zh-CN" sz="2400" i="1" dirty="0" smtClean="0"/>
              <a:t> </a:t>
            </a:r>
            <a:r>
              <a:rPr lang="en-US" altLang="zh-CN" sz="2400" i="1" dirty="0" err="1" smtClean="0"/>
              <a:t>Bingzheng</a:t>
            </a:r>
            <a:r>
              <a:rPr lang="en-US" altLang="zh-CN" sz="2400" i="1" dirty="0" smtClean="0"/>
              <a:t> Chen</a:t>
            </a:r>
          </a:p>
          <a:p>
            <a:pPr algn="r"/>
            <a:r>
              <a:rPr lang="en-US" altLang="zh-CN" sz="2400" i="1" dirty="0" smtClean="0"/>
              <a:t>Sharon Tennyson</a:t>
            </a:r>
          </a:p>
          <a:p>
            <a:pPr algn="r"/>
            <a:r>
              <a:rPr lang="en-US" altLang="zh-CN" sz="2400" i="1" dirty="0" smtClean="0"/>
              <a:t>Maoqi Wang</a:t>
            </a:r>
          </a:p>
          <a:p>
            <a:pPr algn="r"/>
            <a:r>
              <a:rPr lang="en-US" altLang="zh-CN" sz="2400" i="1" dirty="0" err="1" smtClean="0"/>
              <a:t>Haizhen</a:t>
            </a:r>
            <a:r>
              <a:rPr lang="en-US" altLang="zh-CN" sz="2400" i="1" dirty="0" smtClean="0"/>
              <a:t> Zhou</a:t>
            </a:r>
            <a:endParaRPr lang="zh-CN" altLang="zh-CN" sz="2400" i="1" dirty="0" smtClean="0"/>
          </a:p>
        </p:txBody>
      </p:sp>
      <p:sp>
        <p:nvSpPr>
          <p:cNvPr id="4" name="TextBox 3"/>
          <p:cNvSpPr txBox="1"/>
          <p:nvPr/>
        </p:nvSpPr>
        <p:spPr>
          <a:xfrm>
            <a:off x="3124200" y="675860"/>
            <a:ext cx="5791200" cy="738664"/>
          </a:xfrm>
          <a:prstGeom prst="rect">
            <a:avLst/>
          </a:prstGeom>
          <a:noFill/>
        </p:spPr>
        <p:txBody>
          <a:bodyPr wrap="square" rtlCol="0">
            <a:spAutoFit/>
          </a:bodyPr>
          <a:lstStyle/>
          <a:p>
            <a:r>
              <a:rPr lang="zh-CN" altLang="en-US" dirty="0" smtClean="0">
                <a:solidFill>
                  <a:schemeClr val="bg2">
                    <a:lumMod val="75000"/>
                    <a:lumOff val="25000"/>
                  </a:schemeClr>
                </a:solidFill>
                <a:latin typeface="华文新魏" pitchFamily="2" charset="-122"/>
                <a:ea typeface="华文新魏" pitchFamily="2" charset="-122"/>
              </a:rPr>
              <a:t>中国保险与风险管理研究中心</a:t>
            </a:r>
            <a:endParaRPr lang="en-US" altLang="zh-CN" dirty="0" smtClean="0">
              <a:solidFill>
                <a:schemeClr val="bg2">
                  <a:lumMod val="75000"/>
                  <a:lumOff val="25000"/>
                </a:schemeClr>
              </a:solidFill>
              <a:latin typeface="华文新魏" pitchFamily="2" charset="-122"/>
              <a:ea typeface="华文新魏" pitchFamily="2" charset="-122"/>
            </a:endParaRPr>
          </a:p>
          <a:p>
            <a:r>
              <a:rPr lang="en-US" altLang="zh-CN" sz="1800" dirty="0" smtClean="0">
                <a:solidFill>
                  <a:schemeClr val="bg2">
                    <a:lumMod val="75000"/>
                    <a:lumOff val="25000"/>
                  </a:schemeClr>
                </a:solidFill>
                <a:latin typeface="华文新魏" pitchFamily="2" charset="-122"/>
                <a:ea typeface="华文新魏" pitchFamily="2" charset="-122"/>
              </a:rPr>
              <a:t>China Center for Insurance and Risk Management</a:t>
            </a:r>
            <a:endParaRPr lang="zh-CN" altLang="en-US" sz="1800" dirty="0">
              <a:solidFill>
                <a:schemeClr val="bg2">
                  <a:lumMod val="75000"/>
                  <a:lumOff val="25000"/>
                </a:schemeClr>
              </a:solidFill>
              <a:latin typeface="华文新魏" pitchFamily="2" charset="-122"/>
              <a:ea typeface="华文新魏" pitchFamily="2"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152400"/>
            <a:ext cx="8229600" cy="1143000"/>
          </a:xfrm>
        </p:spPr>
        <p:txBody>
          <a:bodyPr/>
          <a:lstStyle/>
          <a:p>
            <a:pPr algn="l"/>
            <a:r>
              <a:rPr lang="en-US" altLang="zh-CN" sz="3000" dirty="0">
                <a:solidFill>
                  <a:schemeClr val="tx2"/>
                </a:solidFill>
                <a:latin typeface="+mj-lt"/>
                <a:ea typeface="+mj-ea"/>
                <a:cs typeface="+mj-cs"/>
              </a:rPr>
              <a:t>Evolution of Insurance Regulation and Supervision</a:t>
            </a:r>
            <a:endParaRPr lang="zh-CN" altLang="zh-CN" sz="3000" dirty="0"/>
          </a:p>
        </p:txBody>
      </p:sp>
      <p:sp>
        <p:nvSpPr>
          <p:cNvPr id="4" name="Rectangle 3"/>
          <p:cNvSpPr txBox="1">
            <a:spLocks noChangeArrowheads="1"/>
          </p:cNvSpPr>
          <p:nvPr/>
        </p:nvSpPr>
        <p:spPr bwMode="auto">
          <a:xfrm>
            <a:off x="457200" y="1066800"/>
            <a:ext cx="77724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spcBef>
                <a:spcPct val="20000"/>
              </a:spcBef>
              <a:buFontTx/>
              <a:buChar char="•"/>
            </a:pPr>
            <a:r>
              <a:rPr lang="en-US" altLang="zh-CN" b="1" dirty="0"/>
              <a:t>4.1 Capital </a:t>
            </a:r>
            <a:r>
              <a:rPr lang="en-US" altLang="zh-CN" b="1" dirty="0" smtClean="0"/>
              <a:t>utilization regulations</a:t>
            </a:r>
          </a:p>
        </p:txBody>
      </p:sp>
      <p:graphicFrame>
        <p:nvGraphicFramePr>
          <p:cNvPr id="8" name="表格 7"/>
          <p:cNvGraphicFramePr>
            <a:graphicFrameLocks noGrp="1"/>
          </p:cNvGraphicFramePr>
          <p:nvPr/>
        </p:nvGraphicFramePr>
        <p:xfrm>
          <a:off x="533399" y="1600200"/>
          <a:ext cx="8382001" cy="4506575"/>
        </p:xfrm>
        <a:graphic>
          <a:graphicData uri="http://schemas.openxmlformats.org/drawingml/2006/table">
            <a:tbl>
              <a:tblPr/>
              <a:tblGrid>
                <a:gridCol w="2685495"/>
                <a:gridCol w="711392"/>
                <a:gridCol w="4985114"/>
              </a:tblGrid>
              <a:tr h="452735">
                <a:tc>
                  <a:txBody>
                    <a:bodyPr/>
                    <a:lstStyle/>
                    <a:p>
                      <a:pPr algn="l">
                        <a:spcAft>
                          <a:spcPts val="0"/>
                        </a:spcAft>
                      </a:pPr>
                      <a:r>
                        <a:rPr lang="en-US" sz="1400" kern="100" dirty="0">
                          <a:solidFill>
                            <a:srgbClr val="000000"/>
                          </a:solidFill>
                          <a:latin typeface="Times New Roman"/>
                          <a:ea typeface="宋体"/>
                          <a:cs typeface="Times New Roman"/>
                        </a:rPr>
                        <a:t>“Insurance Law”</a:t>
                      </a:r>
                      <a:endParaRPr lang="zh-CN" sz="1400" kern="100" dirty="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100">
                          <a:solidFill>
                            <a:srgbClr val="000000"/>
                          </a:solidFill>
                          <a:latin typeface="Times New Roman"/>
                          <a:ea typeface="宋体"/>
                          <a:cs typeface="Times New Roman"/>
                        </a:rPr>
                        <a:t>1995</a:t>
                      </a:r>
                      <a:endParaRPr lang="zh-CN" sz="1400" kern="10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100" dirty="0" smtClean="0">
                          <a:solidFill>
                            <a:srgbClr val="000000"/>
                          </a:solidFill>
                          <a:latin typeface="Times New Roman"/>
                          <a:ea typeface="宋体"/>
                          <a:cs typeface="Times New Roman"/>
                        </a:rPr>
                        <a:t>Only in </a:t>
                      </a:r>
                      <a:r>
                        <a:rPr lang="en-US" sz="1400" kern="100" dirty="0">
                          <a:solidFill>
                            <a:srgbClr val="000000"/>
                          </a:solidFill>
                          <a:latin typeface="Times New Roman"/>
                          <a:ea typeface="宋体"/>
                          <a:cs typeface="Times New Roman"/>
                        </a:rPr>
                        <a:t>bank deposits, government bonds, financial bonds and other funds stipulated by the State </a:t>
                      </a:r>
                      <a:r>
                        <a:rPr lang="en-US" sz="1400" kern="100" dirty="0" smtClean="0">
                          <a:solidFill>
                            <a:srgbClr val="000000"/>
                          </a:solidFill>
                          <a:latin typeface="Times New Roman"/>
                          <a:ea typeface="宋体"/>
                          <a:cs typeface="Times New Roman"/>
                        </a:rPr>
                        <a:t>Council</a:t>
                      </a:r>
                      <a:endParaRPr lang="zh-CN" sz="1400" kern="100" dirty="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2188">
                <a:tc>
                  <a:txBody>
                    <a:bodyPr/>
                    <a:lstStyle/>
                    <a:p>
                      <a:pPr algn="l">
                        <a:spcAft>
                          <a:spcPts val="0"/>
                        </a:spcAft>
                      </a:pPr>
                      <a:r>
                        <a:rPr lang="en-US" sz="1400" kern="100">
                          <a:solidFill>
                            <a:srgbClr val="000000"/>
                          </a:solidFill>
                          <a:latin typeface="Times New Roman"/>
                          <a:ea typeface="宋体"/>
                          <a:cs typeface="Times New Roman"/>
                        </a:rPr>
                        <a:t>“Temporary Regulations on the Securities Investment Fund  of Insurance Companies ”</a:t>
                      </a:r>
                      <a:endParaRPr lang="zh-CN" sz="1400" kern="10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100">
                          <a:solidFill>
                            <a:srgbClr val="000000"/>
                          </a:solidFill>
                          <a:latin typeface="Times New Roman"/>
                          <a:ea typeface="宋体"/>
                          <a:cs typeface="Times New Roman"/>
                        </a:rPr>
                        <a:t>1999</a:t>
                      </a:r>
                      <a:endParaRPr lang="zh-CN" sz="1400" kern="10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100" dirty="0" smtClean="0">
                          <a:solidFill>
                            <a:srgbClr val="000000"/>
                          </a:solidFill>
                          <a:latin typeface="Times New Roman"/>
                          <a:ea typeface="宋体"/>
                          <a:cs typeface="Times New Roman"/>
                        </a:rPr>
                        <a:t>Could in </a:t>
                      </a:r>
                      <a:r>
                        <a:rPr lang="en-US" sz="1400" kern="100" dirty="0">
                          <a:solidFill>
                            <a:srgbClr val="000000"/>
                          </a:solidFill>
                          <a:latin typeface="Times New Roman"/>
                          <a:ea typeface="宋体"/>
                          <a:cs typeface="Times New Roman"/>
                        </a:rPr>
                        <a:t>security funds, but the proportion and qualification of these investment should be approved by the CIRC.</a:t>
                      </a:r>
                      <a:endParaRPr lang="zh-CN" sz="1400" kern="100" dirty="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2188">
                <a:tc>
                  <a:txBody>
                    <a:bodyPr/>
                    <a:lstStyle/>
                    <a:p>
                      <a:pPr algn="l">
                        <a:spcAft>
                          <a:spcPts val="0"/>
                        </a:spcAft>
                      </a:pPr>
                      <a:r>
                        <a:rPr lang="en-US" sz="1400" kern="100" dirty="0">
                          <a:solidFill>
                            <a:srgbClr val="000000"/>
                          </a:solidFill>
                          <a:latin typeface="Times New Roman"/>
                          <a:ea typeface="宋体"/>
                          <a:cs typeface="Times New Roman"/>
                        </a:rPr>
                        <a:t>“Temporary Regulations on Securities Investment of Insurance Institutes”</a:t>
                      </a:r>
                      <a:endParaRPr lang="zh-CN" sz="1400" kern="100" dirty="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100">
                          <a:solidFill>
                            <a:srgbClr val="000000"/>
                          </a:solidFill>
                          <a:latin typeface="Times New Roman"/>
                          <a:ea typeface="宋体"/>
                          <a:cs typeface="Times New Roman"/>
                        </a:rPr>
                        <a:t>2004</a:t>
                      </a:r>
                      <a:endParaRPr lang="zh-CN" sz="1400" kern="10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100" dirty="0" smtClean="0">
                          <a:solidFill>
                            <a:srgbClr val="000000"/>
                          </a:solidFill>
                          <a:latin typeface="Times New Roman"/>
                          <a:ea typeface="宋体"/>
                          <a:cs typeface="Times New Roman"/>
                        </a:rPr>
                        <a:t>Could invest </a:t>
                      </a:r>
                      <a:r>
                        <a:rPr lang="en-US" sz="1400" kern="100" dirty="0">
                          <a:solidFill>
                            <a:srgbClr val="000000"/>
                          </a:solidFill>
                          <a:latin typeface="Times New Roman"/>
                          <a:ea typeface="宋体"/>
                          <a:cs typeface="Times New Roman"/>
                        </a:rPr>
                        <a:t>in securities through market subscription and the secondary market transactions.</a:t>
                      </a:r>
                      <a:endParaRPr lang="zh-CN" sz="1400" kern="100" dirty="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3282">
                <a:tc>
                  <a:txBody>
                    <a:bodyPr/>
                    <a:lstStyle/>
                    <a:p>
                      <a:pPr algn="l">
                        <a:spcAft>
                          <a:spcPts val="0"/>
                        </a:spcAft>
                      </a:pPr>
                      <a:r>
                        <a:rPr lang="en-US" sz="1400" kern="100" dirty="0">
                          <a:solidFill>
                            <a:srgbClr val="000000"/>
                          </a:solidFill>
                          <a:latin typeface="Times New Roman"/>
                          <a:ea typeface="宋体"/>
                          <a:cs typeface="Times New Roman"/>
                        </a:rPr>
                        <a:t>“Administrative Measures on Indirect Investment in Infrastructure Projects Pilot of Insurance Capital”</a:t>
                      </a:r>
                      <a:endParaRPr lang="zh-CN" sz="1400" kern="100" dirty="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100">
                          <a:solidFill>
                            <a:srgbClr val="000000"/>
                          </a:solidFill>
                          <a:latin typeface="Times New Roman"/>
                          <a:ea typeface="宋体"/>
                          <a:cs typeface="Times New Roman"/>
                        </a:rPr>
                        <a:t>2006</a:t>
                      </a:r>
                      <a:endParaRPr lang="zh-CN" sz="1400" kern="10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100" dirty="0" smtClean="0">
                          <a:solidFill>
                            <a:srgbClr val="000000"/>
                          </a:solidFill>
                          <a:latin typeface="Times New Roman"/>
                          <a:ea typeface="宋体"/>
                          <a:cs typeface="Times New Roman"/>
                        </a:rPr>
                        <a:t>Infrastructure </a:t>
                      </a:r>
                      <a:r>
                        <a:rPr lang="en-US" sz="1400" kern="100" dirty="0">
                          <a:solidFill>
                            <a:srgbClr val="000000"/>
                          </a:solidFill>
                          <a:latin typeface="Times New Roman"/>
                          <a:ea typeface="宋体"/>
                          <a:cs typeface="Times New Roman"/>
                        </a:rPr>
                        <a:t>projects. The balance of investment should not exceed5% the total assets in the last quarter of a life insurance company, while 2% for a property insurance company.</a:t>
                      </a:r>
                      <a:endParaRPr lang="zh-CN" sz="1400" kern="100" dirty="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1028">
                <a:tc>
                  <a:txBody>
                    <a:bodyPr/>
                    <a:lstStyle/>
                    <a:p>
                      <a:pPr algn="l">
                        <a:spcAft>
                          <a:spcPts val="0"/>
                        </a:spcAft>
                      </a:pPr>
                      <a:r>
                        <a:rPr lang="en-US" sz="1400" kern="100" dirty="0">
                          <a:solidFill>
                            <a:srgbClr val="000000"/>
                          </a:solidFill>
                          <a:latin typeface="Times New Roman"/>
                          <a:ea typeface="宋体"/>
                          <a:cs typeface="Times New Roman"/>
                        </a:rPr>
                        <a:t>“Temporary Administrative Measures of Overseas Investment of Insurance Capital”</a:t>
                      </a:r>
                      <a:endParaRPr lang="zh-CN" sz="1400" kern="100" dirty="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100">
                          <a:solidFill>
                            <a:srgbClr val="000000"/>
                          </a:solidFill>
                          <a:latin typeface="Times New Roman"/>
                          <a:ea typeface="宋体"/>
                          <a:cs typeface="Times New Roman"/>
                        </a:rPr>
                        <a:t>2007</a:t>
                      </a:r>
                      <a:endParaRPr lang="zh-CN" sz="1400" kern="10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100" dirty="0" smtClean="0">
                          <a:solidFill>
                            <a:srgbClr val="000000"/>
                          </a:solidFill>
                          <a:latin typeface="Times New Roman"/>
                          <a:ea typeface="宋体"/>
                          <a:cs typeface="Times New Roman"/>
                        </a:rPr>
                        <a:t>Could make foreign </a:t>
                      </a:r>
                      <a:r>
                        <a:rPr lang="en-US" sz="1400" kern="100" dirty="0">
                          <a:solidFill>
                            <a:srgbClr val="000000"/>
                          </a:solidFill>
                          <a:latin typeface="Times New Roman"/>
                          <a:ea typeface="宋体"/>
                          <a:cs typeface="Times New Roman"/>
                        </a:rPr>
                        <a:t>investment </a:t>
                      </a:r>
                      <a:r>
                        <a:rPr lang="en-US" sz="1400" kern="100" dirty="0" smtClean="0">
                          <a:solidFill>
                            <a:srgbClr val="000000"/>
                          </a:solidFill>
                          <a:latin typeface="Times New Roman"/>
                          <a:ea typeface="宋体"/>
                          <a:cs typeface="Times New Roman"/>
                        </a:rPr>
                        <a:t>with</a:t>
                      </a:r>
                      <a:r>
                        <a:rPr lang="en-US" sz="1400" kern="100" baseline="0" dirty="0" smtClean="0">
                          <a:solidFill>
                            <a:srgbClr val="000000"/>
                          </a:solidFill>
                          <a:latin typeface="Times New Roman"/>
                          <a:ea typeface="宋体"/>
                          <a:cs typeface="Times New Roman"/>
                        </a:rPr>
                        <a:t> </a:t>
                      </a:r>
                      <a:r>
                        <a:rPr lang="en-US" sz="1400" kern="100" dirty="0" smtClean="0">
                          <a:solidFill>
                            <a:srgbClr val="000000"/>
                          </a:solidFill>
                          <a:latin typeface="Times New Roman"/>
                          <a:ea typeface="宋体"/>
                          <a:cs typeface="Times New Roman"/>
                        </a:rPr>
                        <a:t>the </a:t>
                      </a:r>
                      <a:r>
                        <a:rPr lang="en-US" sz="1400" kern="100" dirty="0">
                          <a:solidFill>
                            <a:srgbClr val="000000"/>
                          </a:solidFill>
                          <a:latin typeface="Times New Roman"/>
                          <a:ea typeface="宋体"/>
                          <a:cs typeface="Times New Roman"/>
                        </a:rPr>
                        <a:t>foreign reserves of its own or purchased from </a:t>
                      </a:r>
                      <a:r>
                        <a:rPr lang="en-US" sz="1400" kern="100" dirty="0" smtClean="0">
                          <a:solidFill>
                            <a:srgbClr val="000000"/>
                          </a:solidFill>
                          <a:latin typeface="Times New Roman"/>
                          <a:ea typeface="宋体"/>
                          <a:cs typeface="Times New Roman"/>
                        </a:rPr>
                        <a:t>banks.</a:t>
                      </a:r>
                      <a:endParaRPr lang="zh-CN" sz="1400" kern="100" dirty="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1095">
                <a:tc>
                  <a:txBody>
                    <a:bodyPr/>
                    <a:lstStyle/>
                    <a:p>
                      <a:pPr algn="l">
                        <a:spcAft>
                          <a:spcPts val="0"/>
                        </a:spcAft>
                      </a:pPr>
                      <a:r>
                        <a:rPr lang="en-US" sz="1400" kern="100">
                          <a:solidFill>
                            <a:srgbClr val="000000"/>
                          </a:solidFill>
                          <a:latin typeface="Times New Roman"/>
                          <a:ea typeface="宋体"/>
                          <a:cs typeface="Times New Roman"/>
                        </a:rPr>
                        <a:t>the Second Revision of the “Insurance Law”</a:t>
                      </a:r>
                      <a:endParaRPr lang="zh-CN" sz="1400" kern="10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100">
                          <a:solidFill>
                            <a:srgbClr val="000000"/>
                          </a:solidFill>
                          <a:latin typeface="Times New Roman"/>
                          <a:ea typeface="宋体"/>
                          <a:cs typeface="Times New Roman"/>
                        </a:rPr>
                        <a:t>2009</a:t>
                      </a:r>
                      <a:endParaRPr lang="zh-CN" sz="1400" kern="10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100" dirty="0">
                          <a:solidFill>
                            <a:srgbClr val="000000"/>
                          </a:solidFill>
                          <a:latin typeface="Times New Roman"/>
                          <a:ea typeface="宋体"/>
                          <a:cs typeface="Times New Roman"/>
                        </a:rPr>
                        <a:t>Insurance companies could invest in real estate.</a:t>
                      </a:r>
                      <a:endParaRPr lang="zh-CN" sz="1400" kern="100" dirty="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1028">
                <a:tc>
                  <a:txBody>
                    <a:bodyPr/>
                    <a:lstStyle/>
                    <a:p>
                      <a:pPr algn="l">
                        <a:spcAft>
                          <a:spcPts val="0"/>
                        </a:spcAft>
                      </a:pPr>
                      <a:r>
                        <a:rPr lang="en-US" sz="1400" kern="100">
                          <a:solidFill>
                            <a:srgbClr val="000000"/>
                          </a:solidFill>
                          <a:latin typeface="Times New Roman"/>
                          <a:ea typeface="宋体"/>
                          <a:cs typeface="Times New Roman"/>
                        </a:rPr>
                        <a:t>“Temporary Administrative Measures of Utilization of Insurance Capital”</a:t>
                      </a:r>
                      <a:endParaRPr lang="zh-CN" sz="1400" kern="10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100">
                          <a:solidFill>
                            <a:srgbClr val="000000"/>
                          </a:solidFill>
                          <a:latin typeface="Times New Roman"/>
                          <a:ea typeface="宋体"/>
                          <a:cs typeface="Times New Roman"/>
                        </a:rPr>
                        <a:t>2010</a:t>
                      </a:r>
                      <a:endParaRPr lang="zh-CN" sz="1400" kern="10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100" dirty="0" smtClean="0">
                          <a:solidFill>
                            <a:srgbClr val="000000"/>
                          </a:solidFill>
                          <a:latin typeface="Times New Roman"/>
                          <a:ea typeface="宋体"/>
                          <a:cs typeface="Times New Roman"/>
                        </a:rPr>
                        <a:t>Security </a:t>
                      </a:r>
                      <a:r>
                        <a:rPr lang="en-US" sz="1400" kern="100" dirty="0">
                          <a:solidFill>
                            <a:srgbClr val="000000"/>
                          </a:solidFill>
                          <a:latin typeface="Times New Roman"/>
                          <a:ea typeface="宋体"/>
                          <a:cs typeface="Times New Roman"/>
                        </a:rPr>
                        <a:t>and security funds investment should not exceed 20%; the proportion of real estate investment should not exceed 10%; </a:t>
                      </a:r>
                      <a:r>
                        <a:rPr lang="en-US" sz="1400" kern="100" dirty="0" smtClean="0">
                          <a:solidFill>
                            <a:srgbClr val="000000"/>
                          </a:solidFill>
                          <a:latin typeface="Times New Roman"/>
                          <a:ea typeface="宋体"/>
                          <a:cs typeface="Times New Roman"/>
                        </a:rPr>
                        <a:t>The </a:t>
                      </a:r>
                      <a:r>
                        <a:rPr lang="en-US" sz="1400" kern="100" dirty="0">
                          <a:solidFill>
                            <a:srgbClr val="000000"/>
                          </a:solidFill>
                          <a:latin typeface="Times New Roman"/>
                          <a:ea typeface="宋体"/>
                          <a:cs typeface="Times New Roman"/>
                        </a:rPr>
                        <a:t>sum of real estate related securities investment should not exceed 3%; the proportion of real estate and real estate related securities investment should not exceed 10%, etc.</a:t>
                      </a:r>
                      <a:endParaRPr lang="zh-CN" sz="1400" kern="100" dirty="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152400"/>
            <a:ext cx="8229600" cy="1143000"/>
          </a:xfrm>
        </p:spPr>
        <p:txBody>
          <a:bodyPr/>
          <a:lstStyle/>
          <a:p>
            <a:pPr algn="l"/>
            <a:r>
              <a:rPr lang="en-US" altLang="zh-CN" sz="3000" dirty="0">
                <a:solidFill>
                  <a:schemeClr val="tx2"/>
                </a:solidFill>
                <a:latin typeface="+mj-lt"/>
                <a:ea typeface="+mj-ea"/>
                <a:cs typeface="+mj-cs"/>
              </a:rPr>
              <a:t>Evolution of Insurance Regulation and Supervision</a:t>
            </a:r>
            <a:endParaRPr lang="zh-CN" altLang="zh-CN" sz="3000" dirty="0"/>
          </a:p>
        </p:txBody>
      </p:sp>
      <p:sp>
        <p:nvSpPr>
          <p:cNvPr id="4" name="Rectangle 3"/>
          <p:cNvSpPr txBox="1">
            <a:spLocks noChangeArrowheads="1"/>
          </p:cNvSpPr>
          <p:nvPr/>
        </p:nvSpPr>
        <p:spPr bwMode="auto">
          <a:xfrm>
            <a:off x="457200" y="1066800"/>
            <a:ext cx="77724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spcBef>
                <a:spcPct val="20000"/>
              </a:spcBef>
              <a:buFontTx/>
              <a:buChar char="•"/>
            </a:pPr>
            <a:r>
              <a:rPr lang="en-US" altLang="zh-CN" b="1" dirty="0" smtClean="0"/>
              <a:t>4.2 Solvency Regulation</a:t>
            </a:r>
          </a:p>
        </p:txBody>
      </p:sp>
      <p:graphicFrame>
        <p:nvGraphicFramePr>
          <p:cNvPr id="8" name="表格 7"/>
          <p:cNvGraphicFramePr>
            <a:graphicFrameLocks noGrp="1"/>
          </p:cNvGraphicFramePr>
          <p:nvPr/>
        </p:nvGraphicFramePr>
        <p:xfrm>
          <a:off x="990598" y="1752600"/>
          <a:ext cx="7315201" cy="4114800"/>
        </p:xfrm>
        <a:graphic>
          <a:graphicData uri="http://schemas.openxmlformats.org/drawingml/2006/table">
            <a:tbl>
              <a:tblPr/>
              <a:tblGrid>
                <a:gridCol w="2023355"/>
                <a:gridCol w="941201"/>
                <a:gridCol w="4350645"/>
              </a:tblGrid>
              <a:tr h="452735">
                <a:tc>
                  <a:txBody>
                    <a:bodyPr/>
                    <a:lstStyle/>
                    <a:p>
                      <a:pPr algn="l">
                        <a:spcAft>
                          <a:spcPts val="0"/>
                        </a:spcAft>
                      </a:pPr>
                      <a:r>
                        <a:rPr lang="en-US" sz="1800" kern="100" dirty="0">
                          <a:solidFill>
                            <a:srgbClr val="000000"/>
                          </a:solidFill>
                          <a:latin typeface="Times New Roman"/>
                          <a:ea typeface="宋体"/>
                          <a:cs typeface="Times New Roman"/>
                        </a:rPr>
                        <a:t>“Insurance Law”</a:t>
                      </a:r>
                      <a:endParaRPr lang="zh-CN" sz="1800" kern="100" dirty="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a:solidFill>
                            <a:srgbClr val="000000"/>
                          </a:solidFill>
                          <a:latin typeface="Times New Roman"/>
                          <a:ea typeface="宋体"/>
                          <a:cs typeface="Times New Roman"/>
                        </a:rPr>
                        <a:t>1995</a:t>
                      </a:r>
                      <a:endParaRPr lang="zh-CN" sz="1800" kern="10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altLang="zh-CN" sz="1800" kern="100" dirty="0" smtClean="0">
                          <a:latin typeface="+mn-lt"/>
                          <a:ea typeface="宋体"/>
                          <a:cs typeface="Times New Roman"/>
                        </a:rPr>
                        <a:t>only basic guidelines regarding minimum solvency requirements for insurance companies</a:t>
                      </a:r>
                      <a:endParaRPr lang="zh-CN" sz="1800" kern="100" dirty="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2188">
                <a:tc>
                  <a:txBody>
                    <a:bodyPr/>
                    <a:lstStyle/>
                    <a:p>
                      <a:pPr algn="l">
                        <a:spcAft>
                          <a:spcPts val="0"/>
                        </a:spcAft>
                      </a:pPr>
                      <a:r>
                        <a:rPr lang="en-US" altLang="zh-CN" sz="1800" kern="100" dirty="0" smtClean="0">
                          <a:latin typeface="Times New Roman"/>
                          <a:ea typeface="宋体"/>
                          <a:cs typeface="Times New Roman"/>
                        </a:rPr>
                        <a:t>Entry into WTO</a:t>
                      </a:r>
                      <a:endParaRPr lang="zh-CN" sz="1800" kern="100" dirty="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zh-CN" sz="1800" kern="100" dirty="0" smtClean="0">
                          <a:latin typeface="Times New Roman"/>
                          <a:ea typeface="宋体"/>
                          <a:cs typeface="Times New Roman"/>
                        </a:rPr>
                        <a:t>2001</a:t>
                      </a:r>
                      <a:endParaRPr lang="zh-CN" sz="1800" kern="100" dirty="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altLang="zh-CN" sz="1800" kern="100" dirty="0" smtClean="0">
                          <a:latin typeface="+mn-lt"/>
                          <a:ea typeface="宋体"/>
                          <a:cs typeface="Times New Roman"/>
                        </a:rPr>
                        <a:t>A ratio-based solvency monitoring system, specifying the calculation of ratios, and standards for recognizing assets. It also established measures for dealing with distressed or insolvent insurance companies</a:t>
                      </a:r>
                      <a:endParaRPr lang="zh-CN" sz="1800" kern="100" dirty="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21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kern="100" dirty="0" smtClean="0">
                          <a:latin typeface="+mn-lt"/>
                          <a:ea typeface="宋体"/>
                          <a:cs typeface="Times New Roman"/>
                        </a:rPr>
                        <a:t>The Insurance Law modification </a:t>
                      </a:r>
                      <a:endParaRPr lang="zh-CN" sz="1800" kern="100" dirty="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smtClean="0">
                          <a:solidFill>
                            <a:srgbClr val="000000"/>
                          </a:solidFill>
                          <a:latin typeface="Times New Roman"/>
                          <a:ea typeface="宋体"/>
                          <a:cs typeface="Times New Roman"/>
                        </a:rPr>
                        <a:t>2002</a:t>
                      </a:r>
                      <a:endParaRPr lang="zh-CN" sz="1800" kern="100" dirty="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smtClean="0">
                          <a:solidFill>
                            <a:srgbClr val="000000"/>
                          </a:solidFill>
                          <a:latin typeface="+mn-lt"/>
                          <a:ea typeface="宋体"/>
                          <a:cs typeface="Times New Roman"/>
                        </a:rPr>
                        <a:t>Additional strengthening of this system by revising the solvency ratios and requiring insurers to submit a periodic report on solvency ratios</a:t>
                      </a:r>
                      <a:endParaRPr lang="zh-CN" sz="1800" kern="100" dirty="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3282">
                <a:tc>
                  <a:txBody>
                    <a:bodyPr/>
                    <a:lstStyle/>
                    <a:p>
                      <a:pPr algn="l">
                        <a:spcAft>
                          <a:spcPts val="0"/>
                        </a:spcAft>
                      </a:pPr>
                      <a:endParaRPr lang="zh-CN" sz="1800" kern="100" dirty="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smtClean="0">
                          <a:solidFill>
                            <a:srgbClr val="000000"/>
                          </a:solidFill>
                          <a:latin typeface="Times New Roman"/>
                          <a:ea typeface="宋体"/>
                          <a:cs typeface="Times New Roman"/>
                        </a:rPr>
                        <a:t>2008</a:t>
                      </a:r>
                      <a:endParaRPr lang="zh-CN" sz="1800" kern="100" dirty="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dirty="0" smtClean="0">
                          <a:solidFill>
                            <a:srgbClr val="000000"/>
                          </a:solidFill>
                          <a:latin typeface="+mn-lt"/>
                          <a:ea typeface="宋体"/>
                          <a:cs typeface="Times New Roman"/>
                        </a:rPr>
                        <a:t>a dynamic risk-based solvency regulatory framework consistent with international standards.</a:t>
                      </a:r>
                      <a:endParaRPr lang="zh-CN" sz="1800" kern="100" dirty="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152400"/>
            <a:ext cx="8229600" cy="1143000"/>
          </a:xfrm>
        </p:spPr>
        <p:txBody>
          <a:bodyPr/>
          <a:lstStyle/>
          <a:p>
            <a:pPr algn="l"/>
            <a:r>
              <a:rPr lang="en-US" altLang="zh-CN" sz="3000" dirty="0">
                <a:solidFill>
                  <a:schemeClr val="tx2"/>
                </a:solidFill>
                <a:latin typeface="+mj-lt"/>
                <a:ea typeface="+mj-ea"/>
                <a:cs typeface="+mj-cs"/>
              </a:rPr>
              <a:t>Evolution of Insurance Regulation and Supervision</a:t>
            </a:r>
            <a:endParaRPr lang="zh-CN" altLang="zh-CN" sz="3000" dirty="0"/>
          </a:p>
        </p:txBody>
      </p:sp>
      <p:sp>
        <p:nvSpPr>
          <p:cNvPr id="4" name="Rectangle 3"/>
          <p:cNvSpPr txBox="1">
            <a:spLocks noChangeArrowheads="1"/>
          </p:cNvSpPr>
          <p:nvPr/>
        </p:nvSpPr>
        <p:spPr bwMode="auto">
          <a:xfrm>
            <a:off x="457200" y="1066800"/>
            <a:ext cx="77724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spcBef>
                <a:spcPct val="20000"/>
              </a:spcBef>
              <a:buFontTx/>
              <a:buChar char="•"/>
            </a:pPr>
            <a:r>
              <a:rPr lang="en-US" altLang="zh-CN" b="1" dirty="0" smtClean="0"/>
              <a:t>4.3 The Insurance Protection Fund</a:t>
            </a:r>
          </a:p>
        </p:txBody>
      </p:sp>
      <p:graphicFrame>
        <p:nvGraphicFramePr>
          <p:cNvPr id="8" name="表格 7"/>
          <p:cNvGraphicFramePr>
            <a:graphicFrameLocks noGrp="1"/>
          </p:cNvGraphicFramePr>
          <p:nvPr/>
        </p:nvGraphicFramePr>
        <p:xfrm>
          <a:off x="990598" y="1676400"/>
          <a:ext cx="7391402" cy="4495800"/>
        </p:xfrm>
        <a:graphic>
          <a:graphicData uri="http://schemas.openxmlformats.org/drawingml/2006/table">
            <a:tbl>
              <a:tblPr/>
              <a:tblGrid>
                <a:gridCol w="1314625"/>
                <a:gridCol w="6076777"/>
              </a:tblGrid>
              <a:tr h="1905000">
                <a:tc>
                  <a:txBody>
                    <a:bodyPr/>
                    <a:lstStyle/>
                    <a:p>
                      <a:pPr algn="ctr">
                        <a:spcAft>
                          <a:spcPts val="0"/>
                        </a:spcAft>
                      </a:pPr>
                      <a:r>
                        <a:rPr lang="en-US" sz="1800" kern="100" dirty="0" smtClean="0">
                          <a:solidFill>
                            <a:srgbClr val="000000"/>
                          </a:solidFill>
                          <a:latin typeface="Times New Roman"/>
                          <a:ea typeface="宋体"/>
                          <a:cs typeface="Times New Roman"/>
                        </a:rPr>
                        <a:t>2005</a:t>
                      </a:r>
                      <a:endParaRPr lang="zh-CN" sz="1800" kern="100" dirty="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altLang="zh-CN" sz="1800" kern="1200" dirty="0" smtClean="0">
                          <a:solidFill>
                            <a:schemeClr val="tx1"/>
                          </a:solidFill>
                          <a:latin typeface="+mn-lt"/>
                          <a:ea typeface="+mn-ea"/>
                          <a:cs typeface="+mn-cs"/>
                        </a:rPr>
                        <a:t>China established an insurance guaranty fund (the Insurance Protection Fund, IPF) in January 2005. The fund was initially managed by CIRC under the oversight of an IPF Council consisting of representatives of insurance companies, the Legislative Affairs Office of the State Council, Ministry of Finance, the People’s Bank of China and others.</a:t>
                      </a:r>
                      <a:endParaRPr lang="zh-CN" sz="1800" kern="100" dirty="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539">
                <a:tc>
                  <a:txBody>
                    <a:bodyPr/>
                    <a:lstStyle/>
                    <a:p>
                      <a:pPr algn="ctr">
                        <a:spcAft>
                          <a:spcPts val="0"/>
                        </a:spcAft>
                      </a:pPr>
                      <a:r>
                        <a:rPr lang="en-US" altLang="zh-CN" sz="1800" kern="1200" dirty="0" smtClean="0">
                          <a:solidFill>
                            <a:schemeClr val="tx1"/>
                          </a:solidFill>
                          <a:latin typeface="+mn-lt"/>
                          <a:ea typeface="+mn-ea"/>
                          <a:cs typeface="+mn-cs"/>
                        </a:rPr>
                        <a:t>2007</a:t>
                      </a:r>
                      <a:endParaRPr lang="zh-CN" sz="1800" kern="100" dirty="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altLang="zh-CN" sz="1800" kern="1200" dirty="0" smtClean="0">
                          <a:solidFill>
                            <a:schemeClr val="tx1"/>
                          </a:solidFill>
                          <a:latin typeface="+mn-lt"/>
                          <a:ea typeface="+mn-ea"/>
                          <a:cs typeface="+mn-cs"/>
                        </a:rPr>
                        <a:t>China Insurance Protection Fund Ltd. Co. was</a:t>
                      </a:r>
                      <a:r>
                        <a:rPr lang="en-US" altLang="zh-CN" sz="1800" kern="1200" baseline="0" dirty="0" smtClean="0">
                          <a:solidFill>
                            <a:schemeClr val="tx1"/>
                          </a:solidFill>
                          <a:latin typeface="+mn-lt"/>
                          <a:ea typeface="+mn-ea"/>
                          <a:cs typeface="+mn-cs"/>
                        </a:rPr>
                        <a:t> established.</a:t>
                      </a:r>
                      <a:endParaRPr lang="zh-CN" sz="1800" kern="100" dirty="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7714">
                <a:tc>
                  <a:txBody>
                    <a:bodyPr/>
                    <a:lstStyle/>
                    <a:p>
                      <a:pPr algn="ctr">
                        <a:spcAft>
                          <a:spcPts val="0"/>
                        </a:spcAft>
                      </a:pPr>
                      <a:r>
                        <a:rPr lang="en-US" sz="1800" kern="100" dirty="0" smtClean="0">
                          <a:solidFill>
                            <a:srgbClr val="000000"/>
                          </a:solidFill>
                          <a:latin typeface="Times New Roman"/>
                          <a:ea typeface="宋体"/>
                          <a:cs typeface="Times New Roman"/>
                        </a:rPr>
                        <a:t>2008</a:t>
                      </a:r>
                      <a:endParaRPr lang="zh-CN" sz="1800" kern="100" dirty="0">
                        <a:latin typeface="Times New Roman"/>
                        <a:ea typeface="宋体"/>
                        <a:cs typeface="Times New Roman"/>
                      </a:endParaRP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zh-CN" sz="1800" kern="1200" dirty="0" smtClean="0">
                          <a:solidFill>
                            <a:schemeClr val="tx1"/>
                          </a:solidFill>
                          <a:latin typeface="+mn-lt"/>
                          <a:ea typeface="+mn-ea"/>
                          <a:cs typeface="+mn-cs"/>
                        </a:rPr>
                        <a:t>established rules for the major business operations, governance structure, financing and information sharing activities of the Protection Fund management company.</a:t>
                      </a: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60547">
                <a:tc>
                  <a:txBody>
                    <a:bodyPr/>
                    <a:lstStyle/>
                    <a:p>
                      <a:pPr algn="ctr"/>
                      <a:r>
                        <a:rPr lang="en-US" altLang="zh-CN" dirty="0" smtClean="0"/>
                        <a:t>2011</a:t>
                      </a:r>
                      <a:endParaRPr lang="zh-CN" altLang="en-US" dirty="0"/>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buFont typeface="Arial" pitchFamily="34" charset="0"/>
                        <a:buChar char="•"/>
                      </a:pPr>
                      <a:r>
                        <a:rPr lang="en-US" altLang="zh-CN" sz="1800" kern="1200" dirty="0" smtClean="0">
                          <a:solidFill>
                            <a:schemeClr val="tx1"/>
                          </a:solidFill>
                          <a:latin typeface="+mn-lt"/>
                          <a:ea typeface="+mn-ea"/>
                          <a:cs typeface="+mn-cs"/>
                        </a:rPr>
                        <a:t>Xinhua Life Insurance Company,</a:t>
                      </a:r>
                      <a:r>
                        <a:rPr lang="en-US" altLang="zh-CN" sz="1800" kern="1200" baseline="0" dirty="0" smtClean="0">
                          <a:solidFill>
                            <a:schemeClr val="tx1"/>
                          </a:solidFill>
                          <a:latin typeface="+mn-lt"/>
                          <a:ea typeface="+mn-ea"/>
                          <a:cs typeface="+mn-cs"/>
                        </a:rPr>
                        <a:t> </a:t>
                      </a:r>
                      <a:r>
                        <a:rPr lang="en-US" altLang="zh-CN" sz="1800" kern="1200" dirty="0" smtClean="0">
                          <a:solidFill>
                            <a:schemeClr val="tx1"/>
                          </a:solidFill>
                          <a:latin typeface="+mn-lt"/>
                          <a:ea typeface="+mn-ea"/>
                          <a:cs typeface="+mn-cs"/>
                        </a:rPr>
                        <a:t>CEO fraud problem, 22% percent of its shares, successful rescue action</a:t>
                      </a:r>
                    </a:p>
                    <a:p>
                      <a:pPr algn="just">
                        <a:spcAft>
                          <a:spcPts val="0"/>
                        </a:spcAft>
                        <a:buFont typeface="Arial" pitchFamily="34" charset="0"/>
                        <a:buChar char="•"/>
                      </a:pPr>
                      <a:r>
                        <a:rPr lang="en-US" altLang="zh-CN" sz="1800" kern="1200" dirty="0" smtClean="0">
                          <a:solidFill>
                            <a:schemeClr val="tx1"/>
                          </a:solidFill>
                          <a:latin typeface="+mn-lt"/>
                          <a:ea typeface="+mn-ea"/>
                          <a:cs typeface="+mn-cs"/>
                        </a:rPr>
                        <a:t>China United Insurance Company,</a:t>
                      </a:r>
                      <a:r>
                        <a:rPr lang="en-US" altLang="zh-CN" sz="1800" kern="1200" baseline="0" dirty="0" smtClean="0">
                          <a:solidFill>
                            <a:schemeClr val="tx1"/>
                          </a:solidFill>
                          <a:latin typeface="+mn-lt"/>
                          <a:ea typeface="+mn-ea"/>
                          <a:cs typeface="+mn-cs"/>
                        </a:rPr>
                        <a:t> historical poor performance, 57%, </a:t>
                      </a:r>
                      <a:r>
                        <a:rPr lang="en-US" altLang="zh-CN" sz="1800" kern="1200" dirty="0" smtClean="0">
                          <a:solidFill>
                            <a:schemeClr val="tx1"/>
                          </a:solidFill>
                          <a:latin typeface="+mn-lt"/>
                          <a:ea typeface="+mn-ea"/>
                          <a:cs typeface="+mn-cs"/>
                        </a:rPr>
                        <a:t>not completed yet</a:t>
                      </a:r>
                    </a:p>
                  </a:txBody>
                  <a:tcPr marL="30197" marR="3019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152400"/>
            <a:ext cx="8229600" cy="1143000"/>
          </a:xfrm>
        </p:spPr>
        <p:txBody>
          <a:bodyPr/>
          <a:lstStyle/>
          <a:p>
            <a:pPr algn="l"/>
            <a:r>
              <a:rPr lang="en-US" altLang="zh-CN" sz="3000" dirty="0">
                <a:solidFill>
                  <a:schemeClr val="tx2"/>
                </a:solidFill>
                <a:latin typeface="+mj-lt"/>
                <a:ea typeface="+mj-ea"/>
                <a:cs typeface="+mj-cs"/>
              </a:rPr>
              <a:t>Evolution of Insurance Regulation and Supervision</a:t>
            </a:r>
            <a:endParaRPr lang="zh-CN" altLang="zh-CN" sz="3000" dirty="0"/>
          </a:p>
        </p:txBody>
      </p:sp>
      <p:sp>
        <p:nvSpPr>
          <p:cNvPr id="4" name="Rectangle 3"/>
          <p:cNvSpPr txBox="1">
            <a:spLocks noChangeArrowheads="1"/>
          </p:cNvSpPr>
          <p:nvPr/>
        </p:nvSpPr>
        <p:spPr bwMode="auto">
          <a:xfrm>
            <a:off x="685800" y="1295400"/>
            <a:ext cx="7772400" cy="1981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spcBef>
                <a:spcPct val="20000"/>
              </a:spcBef>
              <a:buFontTx/>
              <a:buChar char="•"/>
            </a:pPr>
            <a:r>
              <a:rPr lang="en-US" altLang="zh-CN" b="1" dirty="0" smtClean="0"/>
              <a:t>The trend of regulatory evolution:</a:t>
            </a:r>
          </a:p>
          <a:p>
            <a:pPr marL="800100" lvl="1" indent="-342900">
              <a:spcBef>
                <a:spcPct val="20000"/>
              </a:spcBef>
              <a:buFontTx/>
              <a:buChar char="•"/>
            </a:pPr>
            <a:r>
              <a:rPr lang="en-US" altLang="zh-CN" b="1" i="1" dirty="0" smtClean="0"/>
              <a:t>Modernized</a:t>
            </a:r>
          </a:p>
          <a:p>
            <a:pPr marL="800100" lvl="1" indent="-342900">
              <a:spcBef>
                <a:spcPct val="20000"/>
              </a:spcBef>
              <a:buFontTx/>
              <a:buChar char="•"/>
            </a:pPr>
            <a:r>
              <a:rPr lang="en-US" altLang="zh-CN" b="1" i="1" dirty="0" smtClean="0"/>
              <a:t>Internationalized</a:t>
            </a:r>
          </a:p>
          <a:p>
            <a:pPr marL="800100" lvl="1" indent="-342900">
              <a:spcBef>
                <a:spcPct val="20000"/>
              </a:spcBef>
              <a:buFontTx/>
              <a:buChar char="•"/>
            </a:pPr>
            <a:r>
              <a:rPr lang="en-US" altLang="zh-CN" b="1" i="1" dirty="0" smtClean="0"/>
              <a:t>Consumer-based</a:t>
            </a:r>
          </a:p>
        </p:txBody>
      </p:sp>
      <p:sp>
        <p:nvSpPr>
          <p:cNvPr id="8" name="Rectangle 3"/>
          <p:cNvSpPr txBox="1">
            <a:spLocks noChangeArrowheads="1"/>
          </p:cNvSpPr>
          <p:nvPr/>
        </p:nvSpPr>
        <p:spPr bwMode="auto">
          <a:xfrm>
            <a:off x="685800" y="3429000"/>
            <a:ext cx="7772400" cy="2362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171450" lvl="0" indent="1588">
              <a:spcBef>
                <a:spcPct val="20000"/>
              </a:spcBef>
            </a:pPr>
            <a:r>
              <a:rPr lang="en-US" altLang="zh-CN" b="1" i="1" dirty="0" smtClean="0"/>
              <a:t>“the regulators used to be the coaches of the industry, who are concerned with building the market; but in the new era, insurance regulators should act more like judges, whose efforts should change from market construction to market supervision”</a:t>
            </a:r>
          </a:p>
          <a:p>
            <a:pPr marL="171450" lvl="0" indent="1588" algn="r">
              <a:spcBef>
                <a:spcPct val="20000"/>
              </a:spcBef>
            </a:pPr>
            <a:r>
              <a:rPr lang="en-US" altLang="zh-CN" b="1" i="1" dirty="0" smtClean="0"/>
              <a:t>-- </a:t>
            </a:r>
            <a:r>
              <a:rPr lang="en-US" altLang="zh-CN" b="1" i="1" dirty="0" err="1" smtClean="0"/>
              <a:t>Dingfu</a:t>
            </a:r>
            <a:r>
              <a:rPr lang="en-US" altLang="zh-CN" b="1" i="1" dirty="0" smtClean="0"/>
              <a:t> Wu, former president of CIRC, 2010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heckerboard(across)">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152400"/>
            <a:ext cx="8229600" cy="1143000"/>
          </a:xfrm>
        </p:spPr>
        <p:txBody>
          <a:bodyPr/>
          <a:lstStyle/>
          <a:p>
            <a:pPr algn="l"/>
            <a:r>
              <a:rPr lang="en-US" altLang="zh-CN" sz="3200" dirty="0">
                <a:solidFill>
                  <a:schemeClr val="tx1"/>
                </a:solidFill>
                <a:latin typeface="+mj-lt"/>
                <a:ea typeface="+mj-ea"/>
                <a:cs typeface="+mj-cs"/>
              </a:rPr>
              <a:t>New Perspectives of Insurance </a:t>
            </a:r>
            <a:r>
              <a:rPr lang="en-US" altLang="zh-CN" sz="3200" dirty="0" smtClean="0">
                <a:solidFill>
                  <a:schemeClr val="tx1"/>
                </a:solidFill>
                <a:latin typeface="+mj-lt"/>
                <a:ea typeface="+mj-ea"/>
                <a:cs typeface="+mj-cs"/>
              </a:rPr>
              <a:t>Reg. </a:t>
            </a:r>
            <a:r>
              <a:rPr lang="en-US" altLang="zh-CN" sz="3200" dirty="0">
                <a:solidFill>
                  <a:schemeClr val="tx1"/>
                </a:solidFill>
                <a:latin typeface="+mj-lt"/>
                <a:ea typeface="+mj-ea"/>
                <a:cs typeface="+mj-cs"/>
              </a:rPr>
              <a:t>in China</a:t>
            </a:r>
            <a:endParaRPr lang="zh-CN" altLang="zh-CN" sz="3000" dirty="0"/>
          </a:p>
        </p:txBody>
      </p:sp>
      <p:sp>
        <p:nvSpPr>
          <p:cNvPr id="4" name="Rectangle 3"/>
          <p:cNvSpPr txBox="1">
            <a:spLocks noChangeArrowheads="1"/>
          </p:cNvSpPr>
          <p:nvPr/>
        </p:nvSpPr>
        <p:spPr bwMode="auto">
          <a:xfrm>
            <a:off x="685800" y="1219200"/>
            <a:ext cx="800100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457200" lvl="0" indent="-457200">
              <a:spcBef>
                <a:spcPct val="20000"/>
              </a:spcBef>
            </a:pPr>
            <a:r>
              <a:rPr kumimoji="0" lang="en-US" altLang="zh-CN" sz="2400" b="0" i="0" u="none" strike="noStrike" kern="0" cap="none" spc="0" normalizeH="0" baseline="0" noProof="0" dirty="0" smtClean="0">
                <a:ln>
                  <a:noFill/>
                </a:ln>
                <a:solidFill>
                  <a:schemeClr val="tx1"/>
                </a:solidFill>
                <a:effectLst/>
                <a:uLnTx/>
                <a:uFillTx/>
                <a:latin typeface="+mn-lt"/>
                <a:ea typeface="+mn-ea"/>
                <a:cs typeface="+mn-cs"/>
              </a:rPr>
              <a:t>1. How</a:t>
            </a:r>
            <a:r>
              <a:rPr kumimoji="0" lang="en-US" altLang="zh-CN" sz="2400" b="0" i="0" u="none" strike="noStrike" kern="0" cap="none" spc="0" normalizeH="0" noProof="0" dirty="0" smtClean="0">
                <a:ln>
                  <a:noFill/>
                </a:ln>
                <a:solidFill>
                  <a:schemeClr val="tx1"/>
                </a:solidFill>
                <a:effectLst/>
                <a:uLnTx/>
                <a:uFillTx/>
                <a:latin typeface="+mn-lt"/>
                <a:ea typeface="+mn-ea"/>
                <a:cs typeface="+mn-cs"/>
              </a:rPr>
              <a:t> should we position China’s </a:t>
            </a:r>
            <a:r>
              <a:rPr kumimoji="0" lang="en-US" altLang="zh-CN" sz="2400" b="0" i="0" u="none" strike="noStrike" kern="0" cap="none" spc="0" normalizeH="0" baseline="0" noProof="0" dirty="0" smtClean="0">
                <a:ln>
                  <a:noFill/>
                </a:ln>
                <a:solidFill>
                  <a:schemeClr val="tx1"/>
                </a:solidFill>
                <a:effectLst/>
                <a:uLnTx/>
                <a:uFillTx/>
                <a:latin typeface="+mn-lt"/>
                <a:ea typeface="+mn-ea"/>
                <a:cs typeface="+mn-cs"/>
              </a:rPr>
              <a:t> Insurance Regulator?</a:t>
            </a:r>
          </a:p>
          <a:p>
            <a:pPr marL="908050" indent="-457200">
              <a:lnSpc>
                <a:spcPct val="150000"/>
              </a:lnSpc>
              <a:spcBef>
                <a:spcPct val="20000"/>
              </a:spcBef>
              <a:buFont typeface="Arial" pitchFamily="34" charset="0"/>
              <a:buChar char="•"/>
            </a:pPr>
            <a:r>
              <a:rPr lang="en-US" altLang="zh-CN" sz="2000" i="1" kern="0" dirty="0" smtClean="0">
                <a:latin typeface="+mn-lt"/>
              </a:rPr>
              <a:t>Public Interest Theory (Social Planner)</a:t>
            </a:r>
          </a:p>
          <a:p>
            <a:pPr marL="908050" indent="-457200">
              <a:lnSpc>
                <a:spcPct val="150000"/>
              </a:lnSpc>
              <a:spcBef>
                <a:spcPct val="20000"/>
              </a:spcBef>
              <a:buFont typeface="Arial" pitchFamily="34" charset="0"/>
              <a:buChar char="•"/>
            </a:pPr>
            <a:r>
              <a:rPr lang="en-US" altLang="zh-CN" sz="2000" i="1" kern="0" dirty="0" smtClean="0">
                <a:latin typeface="+mn-lt"/>
              </a:rPr>
              <a:t>Private Interest Theory (Rent Seeking, Capture or special interest?)</a:t>
            </a:r>
          </a:p>
          <a:p>
            <a:pPr marL="457200" lvl="0" indent="-457200">
              <a:spcBef>
                <a:spcPct val="20000"/>
              </a:spcBef>
            </a:pPr>
            <a:r>
              <a:rPr lang="en-US" altLang="zh-CN" kern="0" dirty="0" smtClean="0"/>
              <a:t>2. Does the Regulator have </a:t>
            </a:r>
            <a:r>
              <a:rPr lang="en-US" altLang="zh-CN" dirty="0" smtClean="0"/>
              <a:t>Institutional Weakness</a:t>
            </a:r>
            <a:r>
              <a:rPr lang="en-US" altLang="zh-CN" kern="0" dirty="0" smtClean="0"/>
              <a:t>?</a:t>
            </a:r>
          </a:p>
          <a:p>
            <a:pPr marL="908050" indent="-457200" eaLnBrk="1" hangingPunct="1">
              <a:lnSpc>
                <a:spcPct val="150000"/>
              </a:lnSpc>
              <a:spcBef>
                <a:spcPct val="20000"/>
              </a:spcBef>
              <a:buFont typeface="Arial" pitchFamily="34" charset="0"/>
              <a:buChar char="•"/>
            </a:pPr>
            <a:r>
              <a:rPr lang="en-US" altLang="zh-CN" sz="2000" i="1" kern="0" dirty="0" smtClean="0">
                <a:latin typeface="+mn-lt"/>
              </a:rPr>
              <a:t>Limited Regulatory Capacity</a:t>
            </a:r>
            <a:endParaRPr lang="zh-CN" altLang="en-US" sz="2000" i="1" kern="0" dirty="0" smtClean="0">
              <a:latin typeface="+mn-lt"/>
            </a:endParaRPr>
          </a:p>
          <a:p>
            <a:pPr marL="908050" indent="-457200" eaLnBrk="1" hangingPunct="1">
              <a:lnSpc>
                <a:spcPct val="150000"/>
              </a:lnSpc>
              <a:spcBef>
                <a:spcPct val="20000"/>
              </a:spcBef>
              <a:buFont typeface="Arial" pitchFamily="34" charset="0"/>
              <a:buChar char="•"/>
            </a:pPr>
            <a:r>
              <a:rPr lang="en-US" altLang="zh-CN" sz="2000" i="1" kern="0" dirty="0" smtClean="0">
                <a:latin typeface="+mn-lt"/>
              </a:rPr>
              <a:t>Limited Accountability</a:t>
            </a:r>
            <a:endParaRPr lang="zh-CN" altLang="en-US" sz="2000" i="1" kern="0" dirty="0" smtClean="0">
              <a:latin typeface="+mn-lt"/>
            </a:endParaRPr>
          </a:p>
          <a:p>
            <a:pPr marL="908050" indent="-457200" eaLnBrk="1" hangingPunct="1">
              <a:lnSpc>
                <a:spcPct val="150000"/>
              </a:lnSpc>
              <a:spcBef>
                <a:spcPct val="20000"/>
              </a:spcBef>
              <a:buFont typeface="Arial" pitchFamily="34" charset="0"/>
              <a:buChar char="•"/>
            </a:pPr>
            <a:r>
              <a:rPr lang="en-US" altLang="zh-CN" sz="2000" i="1" kern="0" dirty="0" smtClean="0">
                <a:latin typeface="+mn-lt"/>
              </a:rPr>
              <a:t>Limited Commitment</a:t>
            </a:r>
            <a:endParaRPr lang="zh-CN" altLang="en-US" sz="2000" i="1" kern="0" dirty="0" smtClean="0">
              <a:latin typeface="+mn-lt"/>
            </a:endParaRPr>
          </a:p>
          <a:p>
            <a:pPr marL="908050" indent="-457200" eaLnBrk="1" hangingPunct="1">
              <a:lnSpc>
                <a:spcPct val="150000"/>
              </a:lnSpc>
              <a:spcBef>
                <a:spcPct val="20000"/>
              </a:spcBef>
              <a:buFont typeface="Arial" pitchFamily="34" charset="0"/>
              <a:buChar char="•"/>
            </a:pPr>
            <a:r>
              <a:rPr lang="en-US" altLang="zh-CN" sz="2000" i="1" kern="0" dirty="0" smtClean="0">
                <a:latin typeface="+mn-lt"/>
              </a:rPr>
              <a:t>Limited Fiscal Efficiency</a:t>
            </a:r>
          </a:p>
          <a:p>
            <a:pPr marL="457200" indent="-457200">
              <a:spcBef>
                <a:spcPct val="20000"/>
              </a:spcBef>
            </a:pPr>
            <a:endParaRPr kumimoji="0" lang="zh-CN" altLang="zh-CN" sz="24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057400" y="2667000"/>
            <a:ext cx="4953000" cy="1107996"/>
          </a:xfrm>
          <a:prstGeom prst="rect">
            <a:avLst/>
          </a:prstGeom>
          <a:noFill/>
        </p:spPr>
        <p:txBody>
          <a:bodyPr wrap="square" lIns="91440" tIns="45720" rIns="91440" bIns="45720">
            <a:spAutoFit/>
          </a:bodyPr>
          <a:lstStyle/>
          <a:p>
            <a:pPr algn="ctr"/>
            <a:r>
              <a:rPr lang="en-US" altLang="zh-CN" sz="6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Thank you!</a:t>
            </a:r>
            <a:endParaRPr lang="zh-CN" altLang="en-US" sz="6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val="1687791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152400"/>
            <a:ext cx="7772400" cy="1143000"/>
          </a:xfrm>
        </p:spPr>
        <p:txBody>
          <a:bodyPr/>
          <a:lstStyle/>
          <a:p>
            <a:pPr algn="l"/>
            <a:r>
              <a:rPr lang="en-US" altLang="zh-CN" dirty="0" smtClean="0"/>
              <a:t>Content</a:t>
            </a:r>
            <a:endParaRPr lang="zh-CN" altLang="zh-CN" dirty="0"/>
          </a:p>
        </p:txBody>
      </p:sp>
      <p:sp>
        <p:nvSpPr>
          <p:cNvPr id="2051" name="Rectangle 3"/>
          <p:cNvSpPr>
            <a:spLocks noGrp="1" noChangeArrowheads="1"/>
          </p:cNvSpPr>
          <p:nvPr>
            <p:ph type="body" idx="1"/>
          </p:nvPr>
        </p:nvSpPr>
        <p:spPr>
          <a:xfrm>
            <a:off x="685800" y="1371600"/>
            <a:ext cx="7772400" cy="4572000"/>
          </a:xfrm>
        </p:spPr>
        <p:txBody>
          <a:bodyPr/>
          <a:lstStyle/>
          <a:p>
            <a:r>
              <a:rPr lang="en-US" altLang="zh-CN" sz="2400" dirty="0">
                <a:solidFill>
                  <a:schemeClr val="tx1"/>
                </a:solidFill>
                <a:latin typeface="+mn-lt"/>
                <a:ea typeface="+mn-ea"/>
                <a:cs typeface="+mn-cs"/>
              </a:rPr>
              <a:t>1. </a:t>
            </a:r>
            <a:r>
              <a:rPr lang="en-US" altLang="zh-CN" sz="2400" dirty="0" smtClean="0">
                <a:solidFill>
                  <a:schemeClr val="tx1"/>
                </a:solidFill>
                <a:latin typeface="+mn-lt"/>
                <a:ea typeface="+mn-ea"/>
                <a:cs typeface="+mn-cs"/>
              </a:rPr>
              <a:t>Introduction</a:t>
            </a:r>
          </a:p>
          <a:p>
            <a:r>
              <a:rPr lang="en-US" altLang="zh-CN" sz="2400" dirty="0">
                <a:solidFill>
                  <a:schemeClr val="tx1"/>
                </a:solidFill>
                <a:latin typeface="+mn-lt"/>
                <a:ea typeface="+mn-ea"/>
                <a:cs typeface="+mn-cs"/>
              </a:rPr>
              <a:t>2. China’s Insurance Market</a:t>
            </a:r>
            <a:endParaRPr lang="zh-CN" altLang="zh-CN" sz="2400" dirty="0">
              <a:solidFill>
                <a:schemeClr val="tx1"/>
              </a:solidFill>
              <a:latin typeface="+mn-lt"/>
              <a:ea typeface="+mn-ea"/>
              <a:cs typeface="+mn-cs"/>
            </a:endParaRPr>
          </a:p>
          <a:p>
            <a:pPr indent="1588"/>
            <a:r>
              <a:rPr lang="en-US" altLang="zh-CN" sz="1800" dirty="0">
                <a:solidFill>
                  <a:schemeClr val="tx1"/>
                </a:solidFill>
                <a:latin typeface="+mn-lt"/>
                <a:ea typeface="+mn-ea"/>
                <a:cs typeface="+mn-cs"/>
              </a:rPr>
              <a:t>2.1 Market Size and </a:t>
            </a:r>
            <a:r>
              <a:rPr lang="en-US" altLang="zh-CN" sz="1800" dirty="0" smtClean="0">
                <a:solidFill>
                  <a:schemeClr val="tx1"/>
                </a:solidFill>
                <a:latin typeface="+mn-lt"/>
                <a:ea typeface="+mn-ea"/>
                <a:cs typeface="+mn-cs"/>
              </a:rPr>
              <a:t>Development</a:t>
            </a:r>
          </a:p>
          <a:p>
            <a:pPr indent="1588"/>
            <a:r>
              <a:rPr lang="en-US" altLang="zh-CN" sz="1800" dirty="0">
                <a:solidFill>
                  <a:schemeClr val="tx1"/>
                </a:solidFill>
                <a:latin typeface="+mn-lt"/>
                <a:ea typeface="+mn-ea"/>
                <a:cs typeface="+mn-cs"/>
              </a:rPr>
              <a:t>2.2 Insurance Market </a:t>
            </a:r>
            <a:r>
              <a:rPr lang="en-US" altLang="zh-CN" sz="1800" dirty="0" smtClean="0">
                <a:solidFill>
                  <a:schemeClr val="tx1"/>
                </a:solidFill>
                <a:latin typeface="+mn-lt"/>
                <a:ea typeface="+mn-ea"/>
                <a:cs typeface="+mn-cs"/>
              </a:rPr>
              <a:t>Structure</a:t>
            </a:r>
          </a:p>
          <a:p>
            <a:r>
              <a:rPr lang="en-US" altLang="zh-CN" sz="2400" dirty="0">
                <a:solidFill>
                  <a:schemeClr val="tx1"/>
                </a:solidFill>
                <a:latin typeface="+mn-lt"/>
                <a:ea typeface="+mn-ea"/>
                <a:cs typeface="+mn-cs"/>
              </a:rPr>
              <a:t>3. China’s Insurance Regulatory </a:t>
            </a:r>
            <a:r>
              <a:rPr lang="en-US" altLang="zh-CN" sz="2400" dirty="0" smtClean="0">
                <a:solidFill>
                  <a:schemeClr val="tx1"/>
                </a:solidFill>
                <a:latin typeface="+mn-lt"/>
                <a:ea typeface="+mn-ea"/>
                <a:cs typeface="+mn-cs"/>
              </a:rPr>
              <a:t>System</a:t>
            </a:r>
          </a:p>
          <a:p>
            <a:r>
              <a:rPr lang="en-US" altLang="zh-CN" sz="2400" dirty="0" smtClean="0">
                <a:solidFill>
                  <a:schemeClr val="tx1"/>
                </a:solidFill>
                <a:latin typeface="+mn-lt"/>
                <a:ea typeface="+mn-ea"/>
                <a:cs typeface="+mn-cs"/>
              </a:rPr>
              <a:t>4</a:t>
            </a:r>
            <a:r>
              <a:rPr lang="en-US" altLang="zh-CN" sz="2400" dirty="0">
                <a:solidFill>
                  <a:schemeClr val="tx1"/>
                </a:solidFill>
                <a:latin typeface="+mn-lt"/>
                <a:ea typeface="+mn-ea"/>
                <a:cs typeface="+mn-cs"/>
              </a:rPr>
              <a:t>. Evolution of Insurance Regulation and </a:t>
            </a:r>
            <a:r>
              <a:rPr lang="en-US" altLang="zh-CN" sz="2400" dirty="0" smtClean="0">
                <a:solidFill>
                  <a:schemeClr val="tx1"/>
                </a:solidFill>
                <a:latin typeface="+mn-lt"/>
                <a:ea typeface="+mn-ea"/>
                <a:cs typeface="+mn-cs"/>
              </a:rPr>
              <a:t>Supervision</a:t>
            </a:r>
          </a:p>
          <a:p>
            <a:pPr lvl="0" indent="1588"/>
            <a:r>
              <a:rPr lang="en-US" altLang="zh-CN" sz="1800" dirty="0" smtClean="0">
                <a:solidFill>
                  <a:srgbClr val="000000"/>
                </a:solidFill>
              </a:rPr>
              <a:t>4.1 Capital utilization regulations</a:t>
            </a:r>
          </a:p>
          <a:p>
            <a:pPr lvl="0" indent="1588"/>
            <a:r>
              <a:rPr lang="en-US" altLang="zh-CN" sz="1800" dirty="0" smtClean="0">
                <a:solidFill>
                  <a:srgbClr val="000000"/>
                </a:solidFill>
              </a:rPr>
              <a:t>4.2 Solvency Regulation</a:t>
            </a:r>
          </a:p>
          <a:p>
            <a:pPr lvl="0" indent="1588"/>
            <a:r>
              <a:rPr lang="en-US" altLang="zh-CN" sz="1800" dirty="0" smtClean="0">
                <a:solidFill>
                  <a:srgbClr val="000000"/>
                </a:solidFill>
              </a:rPr>
              <a:t>4.3 The Insurance Protection Fund</a:t>
            </a:r>
          </a:p>
          <a:p>
            <a:pPr lvl="0" indent="1588"/>
            <a:r>
              <a:rPr lang="en-US" altLang="zh-CN" sz="1800" dirty="0" smtClean="0">
                <a:solidFill>
                  <a:srgbClr val="000000"/>
                </a:solidFill>
              </a:rPr>
              <a:t>4.4 Market Surveillance</a:t>
            </a:r>
          </a:p>
          <a:p>
            <a:pPr lvl="0" indent="1588"/>
            <a:r>
              <a:rPr lang="en-US" altLang="zh-CN" sz="1800" dirty="0" smtClean="0">
                <a:solidFill>
                  <a:srgbClr val="000000"/>
                </a:solidFill>
              </a:rPr>
              <a:t>4.5 Disclosure and Consumer Protection</a:t>
            </a:r>
          </a:p>
          <a:p>
            <a:r>
              <a:rPr lang="en-US" altLang="zh-CN" sz="2400" dirty="0" smtClean="0">
                <a:solidFill>
                  <a:schemeClr val="tx1"/>
                </a:solidFill>
                <a:latin typeface="+mn-lt"/>
                <a:ea typeface="+mn-ea"/>
                <a:cs typeface="+mn-cs"/>
              </a:rPr>
              <a:t>5</a:t>
            </a:r>
            <a:r>
              <a:rPr lang="en-US" altLang="zh-CN" sz="2400" dirty="0">
                <a:solidFill>
                  <a:schemeClr val="tx1"/>
                </a:solidFill>
                <a:latin typeface="+mn-lt"/>
                <a:ea typeface="+mn-ea"/>
                <a:cs typeface="+mn-cs"/>
              </a:rPr>
              <a:t>. </a:t>
            </a:r>
            <a:r>
              <a:rPr lang="en-US" altLang="zh-CN" sz="2400" dirty="0" smtClean="0">
                <a:solidFill>
                  <a:schemeClr val="tx1"/>
                </a:solidFill>
                <a:latin typeface="+mn-lt"/>
                <a:ea typeface="+mn-ea"/>
                <a:cs typeface="+mn-cs"/>
              </a:rPr>
              <a:t>New Perspectives of Insurance </a:t>
            </a:r>
            <a:r>
              <a:rPr lang="en-US" altLang="zh-CN" sz="2400" dirty="0">
                <a:solidFill>
                  <a:schemeClr val="tx1"/>
                </a:solidFill>
                <a:latin typeface="+mn-lt"/>
                <a:ea typeface="+mn-ea"/>
                <a:cs typeface="+mn-cs"/>
              </a:rPr>
              <a:t>Regulation in China</a:t>
            </a:r>
            <a:endParaRPr lang="zh-CN" altLang="zh-CN" sz="2400" dirty="0">
              <a:solidFill>
                <a:schemeClr val="tx1"/>
              </a:solidFill>
              <a:latin typeface="+mn-lt"/>
              <a:ea typeface="+mn-ea"/>
              <a:cs typeface="+mn-cs"/>
            </a:endParaRPr>
          </a:p>
          <a:p>
            <a:endParaRPr lang="zh-CN" altLang="zh-CN"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152400"/>
            <a:ext cx="7772400" cy="1143000"/>
          </a:xfrm>
        </p:spPr>
        <p:txBody>
          <a:bodyPr/>
          <a:lstStyle/>
          <a:p>
            <a:pPr algn="l"/>
            <a:r>
              <a:rPr lang="en-US" altLang="zh-CN" dirty="0" smtClean="0"/>
              <a:t>Introduction</a:t>
            </a:r>
            <a:endParaRPr lang="zh-CN" altLang="zh-CN" dirty="0"/>
          </a:p>
        </p:txBody>
      </p:sp>
      <p:sp>
        <p:nvSpPr>
          <p:cNvPr id="2051" name="Rectangle 3"/>
          <p:cNvSpPr>
            <a:spLocks noGrp="1" noChangeArrowheads="1"/>
          </p:cNvSpPr>
          <p:nvPr>
            <p:ph type="body" idx="1"/>
          </p:nvPr>
        </p:nvSpPr>
        <p:spPr>
          <a:xfrm>
            <a:off x="685800" y="1447800"/>
            <a:ext cx="7772400" cy="1752600"/>
          </a:xfrm>
        </p:spPr>
        <p:txBody>
          <a:bodyPr/>
          <a:lstStyle/>
          <a:p>
            <a:r>
              <a:rPr lang="en-US" altLang="zh-CN" sz="2400" dirty="0" smtClean="0"/>
              <a:t>A fast-developing market</a:t>
            </a:r>
          </a:p>
          <a:p>
            <a:r>
              <a:rPr lang="en-US" altLang="zh-CN" sz="2400" dirty="0" smtClean="0"/>
              <a:t>An opening, modernizing regulatory system</a:t>
            </a:r>
          </a:p>
          <a:p>
            <a:r>
              <a:rPr lang="en-US" altLang="zh-CN" sz="2400" dirty="0" smtClean="0"/>
              <a:t>A special Political-Economic Scheme</a:t>
            </a:r>
          </a:p>
          <a:p>
            <a:endParaRPr lang="zh-CN" altLang="zh-CN" sz="2400" dirty="0"/>
          </a:p>
        </p:txBody>
      </p:sp>
      <p:sp>
        <p:nvSpPr>
          <p:cNvPr id="4" name="Rectangle 3"/>
          <p:cNvSpPr txBox="1">
            <a:spLocks noChangeArrowheads="1"/>
          </p:cNvSpPr>
          <p:nvPr/>
        </p:nvSpPr>
        <p:spPr bwMode="auto">
          <a:xfrm>
            <a:off x="685800" y="3200400"/>
            <a:ext cx="7772400" cy="2209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zh-CN" sz="3600" b="0" i="1" u="none" strike="noStrike" kern="0" cap="none" spc="0" normalizeH="0" baseline="0" noProof="0" dirty="0" smtClean="0">
                <a:ln>
                  <a:noFill/>
                </a:ln>
                <a:solidFill>
                  <a:schemeClr val="tx1"/>
                </a:solidFill>
                <a:effectLst/>
                <a:uLnTx/>
                <a:uFillTx/>
                <a:latin typeface="+mn-lt"/>
                <a:ea typeface="+mn-ea"/>
                <a:cs typeface="+mn-cs"/>
              </a:rPr>
              <a:t>Why</a:t>
            </a:r>
            <a:r>
              <a:rPr kumimoji="0" lang="en-US" altLang="zh-CN" sz="2400" b="0" i="0" u="none" strike="noStrike" kern="0" cap="none" spc="0" normalizeH="0" baseline="0" noProof="0" dirty="0" smtClean="0">
                <a:ln>
                  <a:noFill/>
                </a:ln>
                <a:solidFill>
                  <a:schemeClr val="tx1"/>
                </a:solidFill>
                <a:effectLst/>
                <a:uLnTx/>
                <a:uFillTx/>
                <a:latin typeface="+mn-lt"/>
                <a:ea typeface="+mn-ea"/>
                <a:cs typeface="+mn-cs"/>
              </a:rPr>
              <a:t> is China regulating Insurance</a:t>
            </a:r>
            <a:r>
              <a:rPr kumimoji="0" lang="en-US" altLang="zh-CN" sz="2400" b="0" i="0" u="none" strike="noStrike" kern="0" cap="none" spc="0" normalizeH="0" noProof="0" dirty="0" smtClean="0">
                <a:ln>
                  <a:noFill/>
                </a:ln>
                <a:solidFill>
                  <a:schemeClr val="tx1"/>
                </a:solidFill>
                <a:effectLst/>
                <a:uLnTx/>
                <a:uFillTx/>
                <a:latin typeface="+mn-lt"/>
                <a:ea typeface="+mn-ea"/>
                <a:cs typeface="+mn-cs"/>
              </a:rPr>
              <a:t> Industry like this?</a:t>
            </a:r>
            <a:endParaRPr kumimoji="0" lang="en-US" altLang="zh-CN"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US" altLang="zh-CN" sz="3600" i="1" kern="0" dirty="0">
                <a:latin typeface="+mn-lt"/>
              </a:rPr>
              <a:t>How</a:t>
            </a:r>
            <a:r>
              <a:rPr kumimoji="0" lang="en-US" altLang="zh-CN" sz="2400" b="0" i="0" u="none" strike="noStrike" kern="0" cap="none" spc="0" normalizeH="0" baseline="0" noProof="0" dirty="0" smtClean="0">
                <a:ln>
                  <a:noFill/>
                </a:ln>
                <a:solidFill>
                  <a:schemeClr val="tx1"/>
                </a:solidFill>
                <a:effectLst/>
                <a:uLnTx/>
                <a:uFillTx/>
                <a:latin typeface="+mn-lt"/>
                <a:ea typeface="+mn-ea"/>
                <a:cs typeface="+mn-cs"/>
              </a:rPr>
              <a:t> should</a:t>
            </a:r>
            <a:r>
              <a:rPr lang="en-US" altLang="zh-CN" kern="0" dirty="0" smtClean="0">
                <a:latin typeface="+mn-lt"/>
              </a:rPr>
              <a:t> we study China’s Insurance Regulation</a:t>
            </a:r>
          </a:p>
          <a:p>
            <a:pPr marL="342900" lvl="0" indent="-342900">
              <a:spcBef>
                <a:spcPct val="20000"/>
              </a:spcBef>
              <a:buFontTx/>
              <a:buChar char="•"/>
            </a:pPr>
            <a:r>
              <a:rPr lang="en-US" altLang="zh-CN" sz="3600" i="1" kern="0" dirty="0">
                <a:latin typeface="+mn-lt"/>
              </a:rPr>
              <a:t>What</a:t>
            </a:r>
            <a:r>
              <a:rPr kumimoji="0" lang="en-US" altLang="zh-CN" sz="2400" b="0" i="0" u="none" strike="noStrike" kern="0" cap="none" spc="0" normalizeH="0" noProof="0" dirty="0" smtClean="0">
                <a:ln>
                  <a:noFill/>
                </a:ln>
                <a:solidFill>
                  <a:schemeClr val="tx1"/>
                </a:solidFill>
                <a:effectLst/>
                <a:uLnTx/>
                <a:uFillTx/>
                <a:latin typeface="+mn-lt"/>
                <a:ea typeface="+mn-ea"/>
                <a:cs typeface="+mn-cs"/>
              </a:rPr>
              <a:t> is </a:t>
            </a:r>
            <a:r>
              <a:rPr kumimoji="0" lang="en-US" altLang="zh-CN" sz="2400" b="0" i="0" u="none" strike="noStrike" kern="0" cap="none" spc="0" normalizeH="0" noProof="0" smtClean="0">
                <a:ln>
                  <a:noFill/>
                </a:ln>
                <a:solidFill>
                  <a:schemeClr val="tx1"/>
                </a:solidFill>
                <a:effectLst/>
                <a:uLnTx/>
                <a:uFillTx/>
                <a:latin typeface="+mn-lt"/>
                <a:ea typeface="+mn-ea"/>
                <a:cs typeface="+mn-cs"/>
              </a:rPr>
              <a:t>the future </a:t>
            </a:r>
            <a:r>
              <a:rPr kumimoji="0" lang="en-US" altLang="zh-CN" sz="2400" b="0" i="0" u="none" strike="noStrike" kern="0" cap="none" spc="0" normalizeH="0" noProof="0" dirty="0" smtClean="0">
                <a:ln>
                  <a:noFill/>
                </a:ln>
                <a:solidFill>
                  <a:schemeClr val="tx1"/>
                </a:solidFill>
                <a:effectLst/>
                <a:uLnTx/>
                <a:uFillTx/>
                <a:latin typeface="+mn-lt"/>
                <a:ea typeface="+mn-ea"/>
                <a:cs typeface="+mn-cs"/>
              </a:rPr>
              <a:t>of China’s </a:t>
            </a:r>
            <a:r>
              <a:rPr lang="en-US" altLang="zh-CN" kern="0" dirty="0"/>
              <a:t>Insurance </a:t>
            </a:r>
            <a:r>
              <a:rPr lang="en-US" altLang="zh-CN" kern="0" dirty="0" smtClean="0"/>
              <a:t>Regulation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152400"/>
            <a:ext cx="7772400" cy="1143000"/>
          </a:xfrm>
        </p:spPr>
        <p:txBody>
          <a:bodyPr/>
          <a:lstStyle/>
          <a:p>
            <a:pPr algn="l"/>
            <a:r>
              <a:rPr lang="en-US" altLang="zh-CN" dirty="0">
                <a:solidFill>
                  <a:schemeClr val="tx1"/>
                </a:solidFill>
                <a:latin typeface="+mj-lt"/>
                <a:ea typeface="+mj-ea"/>
                <a:cs typeface="+mj-cs"/>
              </a:rPr>
              <a:t>China’s Insurance Market</a:t>
            </a:r>
            <a:endParaRPr lang="zh-CN" altLang="zh-CN" dirty="0"/>
          </a:p>
        </p:txBody>
      </p:sp>
      <p:sp>
        <p:nvSpPr>
          <p:cNvPr id="2051" name="Rectangle 3"/>
          <p:cNvSpPr>
            <a:spLocks noGrp="1" noChangeArrowheads="1"/>
          </p:cNvSpPr>
          <p:nvPr>
            <p:ph type="body" idx="1"/>
          </p:nvPr>
        </p:nvSpPr>
        <p:spPr>
          <a:xfrm>
            <a:off x="838200" y="4876800"/>
            <a:ext cx="7620000" cy="1219200"/>
          </a:xfrm>
        </p:spPr>
        <p:txBody>
          <a:bodyPr/>
          <a:lstStyle/>
          <a:p>
            <a:r>
              <a:rPr lang="en-US" altLang="zh-CN" sz="2400" dirty="0" smtClean="0"/>
              <a:t>Rapid Growth Rate</a:t>
            </a:r>
          </a:p>
          <a:p>
            <a:pPr indent="1588">
              <a:buNone/>
            </a:pPr>
            <a:r>
              <a:rPr lang="en-US" altLang="zh-CN" sz="1600" dirty="0">
                <a:solidFill>
                  <a:schemeClr val="tx1"/>
                </a:solidFill>
                <a:latin typeface="+mn-lt"/>
                <a:ea typeface="+mn-ea"/>
                <a:cs typeface="+mn-cs"/>
              </a:rPr>
              <a:t>nominal insurance premiums increased from 460 million yuan in 1980 to 1.45 trillion yuan in 2010, an average annual premium growth rate of over 30%, compared to a nominal GDP growth rate of 16%.</a:t>
            </a:r>
            <a:endParaRPr lang="zh-CN" altLang="zh-CN" sz="1600" dirty="0"/>
          </a:p>
        </p:txBody>
      </p:sp>
      <p:pic>
        <p:nvPicPr>
          <p:cNvPr id="4098" name="Picture 2"/>
          <p:cNvPicPr>
            <a:picLocks noChangeArrowheads="1"/>
          </p:cNvPicPr>
          <p:nvPr/>
        </p:nvPicPr>
        <p:blipFill>
          <a:blip r:embed="rId2" cstate="print"/>
          <a:srcRect/>
          <a:stretch>
            <a:fillRect/>
          </a:stretch>
        </p:blipFill>
        <p:spPr bwMode="auto">
          <a:xfrm>
            <a:off x="1143000" y="1143000"/>
            <a:ext cx="6629400" cy="3733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152400"/>
            <a:ext cx="7772400" cy="1143000"/>
          </a:xfrm>
        </p:spPr>
        <p:txBody>
          <a:bodyPr/>
          <a:lstStyle/>
          <a:p>
            <a:pPr algn="l"/>
            <a:r>
              <a:rPr lang="en-US" altLang="zh-CN" dirty="0">
                <a:solidFill>
                  <a:schemeClr val="tx1"/>
                </a:solidFill>
                <a:latin typeface="+mj-lt"/>
                <a:ea typeface="+mj-ea"/>
                <a:cs typeface="+mj-cs"/>
              </a:rPr>
              <a:t>China’s Insurance Market</a:t>
            </a:r>
            <a:endParaRPr lang="zh-CN" altLang="zh-CN" dirty="0"/>
          </a:p>
        </p:txBody>
      </p:sp>
      <p:sp>
        <p:nvSpPr>
          <p:cNvPr id="2051" name="Rectangle 3"/>
          <p:cNvSpPr>
            <a:spLocks noGrp="1" noChangeArrowheads="1"/>
          </p:cNvSpPr>
          <p:nvPr>
            <p:ph type="body" idx="1"/>
          </p:nvPr>
        </p:nvSpPr>
        <p:spPr>
          <a:xfrm>
            <a:off x="838200" y="4953000"/>
            <a:ext cx="7620000" cy="1066800"/>
          </a:xfrm>
        </p:spPr>
        <p:txBody>
          <a:bodyPr/>
          <a:lstStyle/>
          <a:p>
            <a:r>
              <a:rPr lang="en-US" altLang="zh-CN" sz="2400" dirty="0" smtClean="0"/>
              <a:t>Still Un-Developed</a:t>
            </a:r>
          </a:p>
          <a:p>
            <a:pPr indent="1588">
              <a:buNone/>
            </a:pPr>
            <a:r>
              <a:rPr lang="en-US" altLang="zh-CN" sz="1600" dirty="0">
                <a:solidFill>
                  <a:schemeClr val="tx1"/>
                </a:solidFill>
                <a:latin typeface="+mn-lt"/>
                <a:ea typeface="+mn-ea"/>
                <a:cs typeface="+mn-cs"/>
              </a:rPr>
              <a:t>China ranked 61</a:t>
            </a:r>
            <a:r>
              <a:rPr lang="en-US" altLang="zh-CN" sz="1600" baseline="30000" dirty="0">
                <a:solidFill>
                  <a:schemeClr val="tx1"/>
                </a:solidFill>
                <a:latin typeface="+mn-lt"/>
                <a:ea typeface="+mn-ea"/>
                <a:cs typeface="+mn-cs"/>
              </a:rPr>
              <a:t>st</a:t>
            </a:r>
            <a:r>
              <a:rPr lang="en-US" altLang="zh-CN" sz="1600" dirty="0">
                <a:solidFill>
                  <a:schemeClr val="tx1"/>
                </a:solidFill>
                <a:latin typeface="+mn-lt"/>
                <a:ea typeface="+mn-ea"/>
                <a:cs typeface="+mn-cs"/>
              </a:rPr>
              <a:t> in insurance density and 39</a:t>
            </a:r>
            <a:r>
              <a:rPr lang="en-US" altLang="zh-CN" sz="1600" baseline="30000" dirty="0">
                <a:solidFill>
                  <a:schemeClr val="tx1"/>
                </a:solidFill>
                <a:latin typeface="+mn-lt"/>
                <a:ea typeface="+mn-ea"/>
                <a:cs typeface="+mn-cs"/>
              </a:rPr>
              <a:t>th</a:t>
            </a:r>
            <a:r>
              <a:rPr lang="en-US" altLang="zh-CN" sz="1600" dirty="0">
                <a:solidFill>
                  <a:schemeClr val="tx1"/>
                </a:solidFill>
                <a:latin typeface="+mn-lt"/>
                <a:ea typeface="+mn-ea"/>
                <a:cs typeface="+mn-cs"/>
              </a:rPr>
              <a:t> in insurance penetration among world economies in 2010.</a:t>
            </a:r>
            <a:endParaRPr lang="zh-CN" altLang="zh-CN" sz="1600" dirty="0"/>
          </a:p>
        </p:txBody>
      </p:sp>
      <p:pic>
        <p:nvPicPr>
          <p:cNvPr id="5123" name="Picture 3"/>
          <p:cNvPicPr>
            <a:picLocks noChangeArrowheads="1"/>
          </p:cNvPicPr>
          <p:nvPr/>
        </p:nvPicPr>
        <p:blipFill>
          <a:blip r:embed="rId2" cstate="print"/>
          <a:srcRect/>
          <a:stretch>
            <a:fillRect/>
          </a:stretch>
        </p:blipFill>
        <p:spPr bwMode="auto">
          <a:xfrm>
            <a:off x="1143000" y="1295400"/>
            <a:ext cx="6858000" cy="350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152400"/>
            <a:ext cx="7772400" cy="1143000"/>
          </a:xfrm>
        </p:spPr>
        <p:txBody>
          <a:bodyPr/>
          <a:lstStyle/>
          <a:p>
            <a:pPr algn="l"/>
            <a:r>
              <a:rPr lang="en-US" altLang="zh-CN" dirty="0">
                <a:solidFill>
                  <a:schemeClr val="tx1"/>
                </a:solidFill>
                <a:latin typeface="+mj-lt"/>
                <a:ea typeface="+mj-ea"/>
                <a:cs typeface="+mj-cs"/>
              </a:rPr>
              <a:t>China’s Insurance Market</a:t>
            </a:r>
            <a:endParaRPr lang="zh-CN" altLang="zh-CN" dirty="0"/>
          </a:p>
        </p:txBody>
      </p:sp>
      <p:sp>
        <p:nvSpPr>
          <p:cNvPr id="2051" name="Rectangle 3"/>
          <p:cNvSpPr>
            <a:spLocks noGrp="1" noChangeArrowheads="1"/>
          </p:cNvSpPr>
          <p:nvPr>
            <p:ph type="body" idx="1"/>
          </p:nvPr>
        </p:nvSpPr>
        <p:spPr>
          <a:xfrm>
            <a:off x="838200" y="4800600"/>
            <a:ext cx="7620000" cy="1295400"/>
          </a:xfrm>
        </p:spPr>
        <p:txBody>
          <a:bodyPr/>
          <a:lstStyle/>
          <a:p>
            <a:r>
              <a:rPr lang="en-US" altLang="zh-CN" sz="2400" dirty="0" smtClean="0">
                <a:solidFill>
                  <a:schemeClr val="tx1"/>
                </a:solidFill>
                <a:latin typeface="+mn-lt"/>
                <a:ea typeface="+mn-ea"/>
                <a:cs typeface="+mn-cs"/>
              </a:rPr>
              <a:t>Relatively </a:t>
            </a:r>
            <a:r>
              <a:rPr lang="en-US" altLang="zh-CN" sz="2400" dirty="0" smtClean="0"/>
              <a:t>C</a:t>
            </a:r>
            <a:r>
              <a:rPr lang="en-US" altLang="zh-CN" sz="2400" dirty="0" smtClean="0">
                <a:solidFill>
                  <a:schemeClr val="tx1"/>
                </a:solidFill>
                <a:latin typeface="+mn-lt"/>
                <a:ea typeface="+mn-ea"/>
                <a:cs typeface="+mn-cs"/>
              </a:rPr>
              <a:t>oncentrated </a:t>
            </a:r>
          </a:p>
          <a:p>
            <a:pPr indent="1588">
              <a:buNone/>
            </a:pPr>
            <a:r>
              <a:rPr lang="en-US" altLang="zh-CN" sz="1600" dirty="0">
                <a:solidFill>
                  <a:schemeClr val="tx1"/>
                </a:solidFill>
                <a:latin typeface="+mn-lt"/>
                <a:ea typeface="+mn-ea"/>
                <a:cs typeface="+mn-cs"/>
              </a:rPr>
              <a:t>In 2010 the non-life insurance HHI was 1850 and the HHI for life insurance was 1800. U.S. Department of Justice merger guidelines categorize markets with HHI greater than 1800 as “concentrated” (DOJ/FTC 1997).</a:t>
            </a:r>
            <a:endParaRPr lang="zh-CN" altLang="zh-CN" sz="1600" dirty="0"/>
          </a:p>
        </p:txBody>
      </p:sp>
      <p:graphicFrame>
        <p:nvGraphicFramePr>
          <p:cNvPr id="5" name="表格 4"/>
          <p:cNvGraphicFramePr>
            <a:graphicFrameLocks noGrp="1"/>
          </p:cNvGraphicFramePr>
          <p:nvPr/>
        </p:nvGraphicFramePr>
        <p:xfrm>
          <a:off x="838200" y="1676400"/>
          <a:ext cx="7924801" cy="2854748"/>
        </p:xfrm>
        <a:graphic>
          <a:graphicData uri="http://schemas.openxmlformats.org/drawingml/2006/table">
            <a:tbl>
              <a:tblPr/>
              <a:tblGrid>
                <a:gridCol w="818332"/>
                <a:gridCol w="1134506"/>
                <a:gridCol w="1413482"/>
                <a:gridCol w="1190301"/>
                <a:gridCol w="1854266"/>
                <a:gridCol w="1513914"/>
              </a:tblGrid>
              <a:tr h="1295400">
                <a:tc>
                  <a:txBody>
                    <a:bodyPr/>
                    <a:lstStyle/>
                    <a:p>
                      <a:pPr algn="just">
                        <a:lnSpc>
                          <a:spcPct val="115000"/>
                        </a:lnSpc>
                        <a:spcAft>
                          <a:spcPts val="0"/>
                        </a:spcAft>
                      </a:pPr>
                      <a:r>
                        <a:rPr lang="en-US" sz="1600" b="1" kern="0" dirty="0">
                          <a:solidFill>
                            <a:srgbClr val="000000"/>
                          </a:solidFill>
                          <a:latin typeface="Times New Roman"/>
                          <a:ea typeface="宋体"/>
                          <a:cs typeface="Times New Roman"/>
                        </a:rPr>
                        <a:t>Year</a:t>
                      </a:r>
                      <a:endParaRPr lang="zh-CN" sz="1600" kern="100" dirty="0">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b="1" kern="0">
                          <a:solidFill>
                            <a:srgbClr val="000000"/>
                          </a:solidFill>
                          <a:latin typeface="Times New Roman"/>
                          <a:ea typeface="宋体"/>
                          <a:cs typeface="Times New Roman"/>
                        </a:rPr>
                        <a:t>Insurance Companies</a:t>
                      </a:r>
                      <a:endParaRPr lang="zh-CN" sz="1600" kern="100">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b="1" kern="0">
                          <a:solidFill>
                            <a:srgbClr val="000000"/>
                          </a:solidFill>
                          <a:latin typeface="Times New Roman"/>
                          <a:ea typeface="宋体"/>
                          <a:cs typeface="Times New Roman"/>
                        </a:rPr>
                        <a:t>Provincial Subsidiaries</a:t>
                      </a:r>
                      <a:endParaRPr lang="zh-CN" sz="1600" kern="100">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b="1" kern="0">
                          <a:solidFill>
                            <a:srgbClr val="000000"/>
                          </a:solidFill>
                          <a:latin typeface="Times New Roman"/>
                          <a:ea typeface="宋体"/>
                          <a:cs typeface="Times New Roman"/>
                        </a:rPr>
                        <a:t>Branches</a:t>
                      </a:r>
                      <a:endParaRPr lang="zh-CN" sz="1600" kern="100">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b="1" kern="0">
                          <a:solidFill>
                            <a:srgbClr val="000000"/>
                          </a:solidFill>
                          <a:latin typeface="Times New Roman"/>
                          <a:ea typeface="宋体"/>
                          <a:cs typeface="Times New Roman"/>
                        </a:rPr>
                        <a:t>HHI of China’s Non-life Insurance Market</a:t>
                      </a:r>
                      <a:endParaRPr lang="zh-CN" sz="1600" kern="100">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b="1" kern="0">
                          <a:solidFill>
                            <a:srgbClr val="000000"/>
                          </a:solidFill>
                          <a:latin typeface="Times New Roman"/>
                          <a:ea typeface="宋体"/>
                          <a:cs typeface="Times New Roman"/>
                        </a:rPr>
                        <a:t>HHI of China’s Life Insurance Market</a:t>
                      </a:r>
                      <a:endParaRPr lang="zh-CN" sz="1600" kern="100">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837">
                <a:tc>
                  <a:txBody>
                    <a:bodyPr/>
                    <a:lstStyle/>
                    <a:p>
                      <a:pPr algn="just">
                        <a:lnSpc>
                          <a:spcPct val="115000"/>
                        </a:lnSpc>
                        <a:spcAft>
                          <a:spcPts val="0"/>
                        </a:spcAft>
                      </a:pPr>
                      <a:r>
                        <a:rPr lang="en-US" sz="1600" b="1" kern="0">
                          <a:solidFill>
                            <a:srgbClr val="000000"/>
                          </a:solidFill>
                          <a:latin typeface="Times New Roman"/>
                          <a:ea typeface="宋体"/>
                          <a:cs typeface="Times New Roman"/>
                        </a:rPr>
                        <a:t>2001</a:t>
                      </a:r>
                      <a:endParaRPr lang="zh-CN" sz="1600" kern="100">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600" kern="0" dirty="0">
                          <a:solidFill>
                            <a:srgbClr val="000000"/>
                          </a:solidFill>
                          <a:latin typeface="Times New Roman"/>
                          <a:ea typeface="宋体"/>
                          <a:cs typeface="Times New Roman"/>
                        </a:rPr>
                        <a:t>36</a:t>
                      </a:r>
                      <a:endParaRPr lang="zh-CN" sz="1600" kern="100" dirty="0">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600" kern="0">
                          <a:solidFill>
                            <a:srgbClr val="000000"/>
                          </a:solidFill>
                          <a:latin typeface="Times New Roman"/>
                          <a:ea typeface="宋体"/>
                          <a:cs typeface="Times New Roman"/>
                        </a:rPr>
                        <a:t>-</a:t>
                      </a:r>
                      <a:endParaRPr lang="zh-CN" sz="1600" kern="100">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600" kern="0">
                          <a:solidFill>
                            <a:srgbClr val="000000"/>
                          </a:solidFill>
                          <a:latin typeface="Times New Roman"/>
                          <a:ea typeface="宋体"/>
                          <a:cs typeface="Times New Roman"/>
                        </a:rPr>
                        <a:t>-</a:t>
                      </a:r>
                      <a:endParaRPr lang="zh-CN" sz="1600" kern="100">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600" kern="0">
                          <a:solidFill>
                            <a:srgbClr val="000000"/>
                          </a:solidFill>
                          <a:latin typeface="Times New Roman"/>
                          <a:ea typeface="宋体"/>
                          <a:cs typeface="Times New Roman"/>
                        </a:rPr>
                        <a:t>5700</a:t>
                      </a:r>
                      <a:endParaRPr lang="zh-CN" sz="1600" kern="100">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600" kern="0">
                          <a:solidFill>
                            <a:srgbClr val="000000"/>
                          </a:solidFill>
                          <a:latin typeface="Times New Roman"/>
                          <a:ea typeface="宋体"/>
                          <a:cs typeface="Times New Roman"/>
                        </a:rPr>
                        <a:t>4150</a:t>
                      </a:r>
                      <a:endParaRPr lang="zh-CN" sz="1600" kern="100">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r h="389837">
                <a:tc>
                  <a:txBody>
                    <a:bodyPr/>
                    <a:lstStyle/>
                    <a:p>
                      <a:pPr algn="just">
                        <a:lnSpc>
                          <a:spcPct val="115000"/>
                        </a:lnSpc>
                        <a:spcAft>
                          <a:spcPts val="0"/>
                        </a:spcAft>
                      </a:pPr>
                      <a:r>
                        <a:rPr lang="en-US" sz="1600" b="1" kern="0">
                          <a:solidFill>
                            <a:srgbClr val="000000"/>
                          </a:solidFill>
                          <a:latin typeface="Times New Roman"/>
                          <a:ea typeface="宋体"/>
                          <a:cs typeface="Times New Roman"/>
                        </a:rPr>
                        <a:t>2004</a:t>
                      </a:r>
                      <a:endParaRPr lang="zh-CN" sz="1600" kern="100">
                        <a:latin typeface="Times New Roman"/>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1600" kern="0" dirty="0">
                          <a:solidFill>
                            <a:srgbClr val="000000"/>
                          </a:solidFill>
                          <a:latin typeface="Times New Roman"/>
                          <a:ea typeface="宋体"/>
                          <a:cs typeface="Times New Roman"/>
                        </a:rPr>
                        <a:t>60</a:t>
                      </a:r>
                      <a:endParaRPr lang="zh-CN" sz="1600" kern="100" dirty="0">
                        <a:latin typeface="Times New Roman"/>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1600" kern="0" dirty="0">
                          <a:solidFill>
                            <a:srgbClr val="000000"/>
                          </a:solidFill>
                          <a:latin typeface="Times New Roman"/>
                          <a:ea typeface="宋体"/>
                          <a:cs typeface="Times New Roman"/>
                        </a:rPr>
                        <a:t>-</a:t>
                      </a:r>
                      <a:endParaRPr lang="zh-CN" sz="1600" kern="100" dirty="0">
                        <a:latin typeface="Times New Roman"/>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1600" kern="0" dirty="0">
                          <a:solidFill>
                            <a:srgbClr val="000000"/>
                          </a:solidFill>
                          <a:latin typeface="Times New Roman"/>
                          <a:ea typeface="宋体"/>
                          <a:cs typeface="Times New Roman"/>
                        </a:rPr>
                        <a:t>-</a:t>
                      </a:r>
                      <a:endParaRPr lang="zh-CN" sz="1600" kern="100" dirty="0">
                        <a:latin typeface="Times New Roman"/>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1600" kern="0">
                          <a:solidFill>
                            <a:srgbClr val="000000"/>
                          </a:solidFill>
                          <a:latin typeface="Times New Roman"/>
                          <a:ea typeface="宋体"/>
                          <a:cs typeface="Times New Roman"/>
                        </a:rPr>
                        <a:t>3900</a:t>
                      </a:r>
                      <a:endParaRPr lang="zh-CN" sz="1600" kern="100">
                        <a:latin typeface="Times New Roman"/>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1600" kern="0">
                          <a:solidFill>
                            <a:srgbClr val="000000"/>
                          </a:solidFill>
                          <a:latin typeface="Times New Roman"/>
                          <a:ea typeface="宋体"/>
                          <a:cs typeface="Times New Roman"/>
                        </a:rPr>
                        <a:t>3200</a:t>
                      </a:r>
                      <a:endParaRPr lang="zh-CN" sz="1600" kern="100">
                        <a:latin typeface="Times New Roman"/>
                        <a:ea typeface="宋体"/>
                        <a:cs typeface="Times New Roman"/>
                      </a:endParaRPr>
                    </a:p>
                  </a:txBody>
                  <a:tcPr marL="68580" marR="68580" marT="0" marB="0" anchor="ctr">
                    <a:lnL>
                      <a:noFill/>
                    </a:lnL>
                    <a:lnR>
                      <a:noFill/>
                    </a:lnR>
                    <a:lnT>
                      <a:noFill/>
                    </a:lnT>
                    <a:lnB>
                      <a:noFill/>
                    </a:lnB>
                  </a:tcPr>
                </a:tc>
              </a:tr>
              <a:tr h="389837">
                <a:tc>
                  <a:txBody>
                    <a:bodyPr/>
                    <a:lstStyle/>
                    <a:p>
                      <a:pPr algn="just">
                        <a:lnSpc>
                          <a:spcPct val="115000"/>
                        </a:lnSpc>
                        <a:spcAft>
                          <a:spcPts val="0"/>
                        </a:spcAft>
                      </a:pPr>
                      <a:r>
                        <a:rPr lang="en-US" sz="1600" b="1" kern="0">
                          <a:solidFill>
                            <a:srgbClr val="000000"/>
                          </a:solidFill>
                          <a:latin typeface="Times New Roman"/>
                          <a:ea typeface="宋体"/>
                          <a:cs typeface="Times New Roman"/>
                        </a:rPr>
                        <a:t>2007</a:t>
                      </a:r>
                      <a:endParaRPr lang="zh-CN" sz="1600" kern="100">
                        <a:latin typeface="Times New Roman"/>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1600" kern="0">
                          <a:solidFill>
                            <a:srgbClr val="000000"/>
                          </a:solidFill>
                          <a:latin typeface="Times New Roman"/>
                          <a:ea typeface="宋体"/>
                          <a:cs typeface="Times New Roman"/>
                        </a:rPr>
                        <a:t>102</a:t>
                      </a:r>
                      <a:endParaRPr lang="zh-CN" sz="1600" kern="100">
                        <a:latin typeface="Times New Roman"/>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1600" kern="0">
                          <a:solidFill>
                            <a:srgbClr val="000000"/>
                          </a:solidFill>
                          <a:latin typeface="Times New Roman"/>
                          <a:ea typeface="宋体"/>
                          <a:cs typeface="Times New Roman"/>
                        </a:rPr>
                        <a:t>941</a:t>
                      </a:r>
                      <a:endParaRPr lang="zh-CN" sz="1600" kern="100">
                        <a:latin typeface="Times New Roman"/>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1600" kern="0" dirty="0">
                          <a:solidFill>
                            <a:srgbClr val="000000"/>
                          </a:solidFill>
                          <a:latin typeface="Times New Roman"/>
                          <a:ea typeface="宋体"/>
                          <a:cs typeface="Times New Roman"/>
                        </a:rPr>
                        <a:t>57191</a:t>
                      </a:r>
                      <a:endParaRPr lang="zh-CN" sz="1600" kern="100" dirty="0">
                        <a:latin typeface="Times New Roman"/>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1600" kern="0" dirty="0">
                          <a:solidFill>
                            <a:srgbClr val="000000"/>
                          </a:solidFill>
                          <a:latin typeface="Times New Roman"/>
                          <a:ea typeface="宋体"/>
                          <a:cs typeface="Times New Roman"/>
                        </a:rPr>
                        <a:t>2400 </a:t>
                      </a:r>
                      <a:endParaRPr lang="zh-CN" sz="1600" kern="100" dirty="0">
                        <a:latin typeface="Times New Roman"/>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1600" kern="0">
                          <a:solidFill>
                            <a:srgbClr val="000000"/>
                          </a:solidFill>
                          <a:latin typeface="Times New Roman"/>
                          <a:ea typeface="宋体"/>
                          <a:cs typeface="Times New Roman"/>
                        </a:rPr>
                        <a:t>2400 </a:t>
                      </a:r>
                      <a:endParaRPr lang="zh-CN" sz="1600" kern="100">
                        <a:latin typeface="Times New Roman"/>
                        <a:ea typeface="宋体"/>
                        <a:cs typeface="Times New Roman"/>
                      </a:endParaRPr>
                    </a:p>
                  </a:txBody>
                  <a:tcPr marL="68580" marR="68580" marT="0" marB="0" anchor="ctr">
                    <a:lnL>
                      <a:noFill/>
                    </a:lnL>
                    <a:lnR>
                      <a:noFill/>
                    </a:lnR>
                    <a:lnT>
                      <a:noFill/>
                    </a:lnT>
                    <a:lnB>
                      <a:noFill/>
                    </a:lnB>
                  </a:tcPr>
                </a:tc>
              </a:tr>
              <a:tr h="389837">
                <a:tc>
                  <a:txBody>
                    <a:bodyPr/>
                    <a:lstStyle/>
                    <a:p>
                      <a:pPr algn="just">
                        <a:lnSpc>
                          <a:spcPct val="115000"/>
                        </a:lnSpc>
                        <a:spcAft>
                          <a:spcPts val="0"/>
                        </a:spcAft>
                      </a:pPr>
                      <a:r>
                        <a:rPr lang="en-US" sz="1600" b="1" kern="0">
                          <a:solidFill>
                            <a:srgbClr val="000000"/>
                          </a:solidFill>
                          <a:latin typeface="Times New Roman"/>
                          <a:ea typeface="宋体"/>
                          <a:cs typeface="Times New Roman"/>
                        </a:rPr>
                        <a:t>2010</a:t>
                      </a:r>
                      <a:endParaRPr lang="zh-CN" sz="1600" kern="100">
                        <a:latin typeface="Times New Roman"/>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kern="0">
                          <a:solidFill>
                            <a:srgbClr val="000000"/>
                          </a:solidFill>
                          <a:latin typeface="Times New Roman"/>
                          <a:ea typeface="宋体"/>
                          <a:cs typeface="Times New Roman"/>
                        </a:rPr>
                        <a:t>126</a:t>
                      </a:r>
                      <a:endParaRPr lang="zh-CN" sz="1600" kern="100">
                        <a:latin typeface="Times New Roman"/>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kern="0">
                          <a:solidFill>
                            <a:srgbClr val="000000"/>
                          </a:solidFill>
                          <a:latin typeface="Times New Roman"/>
                          <a:ea typeface="宋体"/>
                          <a:cs typeface="Times New Roman"/>
                        </a:rPr>
                        <a:t>1294</a:t>
                      </a:r>
                      <a:endParaRPr lang="zh-CN" sz="1600" kern="100">
                        <a:latin typeface="Times New Roman"/>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kern="0">
                          <a:solidFill>
                            <a:srgbClr val="000000"/>
                          </a:solidFill>
                          <a:latin typeface="Times New Roman"/>
                          <a:ea typeface="宋体"/>
                          <a:cs typeface="Times New Roman"/>
                        </a:rPr>
                        <a:t>68061</a:t>
                      </a:r>
                      <a:endParaRPr lang="zh-CN" sz="1600" kern="100">
                        <a:latin typeface="Times New Roman"/>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kern="0" dirty="0">
                          <a:solidFill>
                            <a:srgbClr val="000000"/>
                          </a:solidFill>
                          <a:latin typeface="Times New Roman"/>
                          <a:ea typeface="宋体"/>
                          <a:cs typeface="Times New Roman"/>
                        </a:rPr>
                        <a:t>1850 </a:t>
                      </a:r>
                      <a:endParaRPr lang="zh-CN" sz="1600" kern="100" dirty="0">
                        <a:latin typeface="Times New Roman"/>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kern="0" dirty="0">
                          <a:solidFill>
                            <a:srgbClr val="000000"/>
                          </a:solidFill>
                          <a:latin typeface="Times New Roman"/>
                          <a:ea typeface="宋体"/>
                          <a:cs typeface="Times New Roman"/>
                        </a:rPr>
                        <a:t>1800 </a:t>
                      </a:r>
                      <a:endParaRPr lang="zh-CN" sz="1600" kern="100" dirty="0">
                        <a:latin typeface="Times New Roman"/>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152400"/>
            <a:ext cx="8229600" cy="1143000"/>
          </a:xfrm>
        </p:spPr>
        <p:txBody>
          <a:bodyPr/>
          <a:lstStyle/>
          <a:p>
            <a:pPr algn="l"/>
            <a:r>
              <a:rPr lang="en-US" altLang="zh-CN" sz="4000" dirty="0">
                <a:solidFill>
                  <a:schemeClr val="tx2"/>
                </a:solidFill>
                <a:latin typeface="+mj-lt"/>
                <a:ea typeface="+mj-ea"/>
                <a:cs typeface="+mj-cs"/>
              </a:rPr>
              <a:t>China’s Insurance Regulatory System</a:t>
            </a:r>
            <a:endParaRPr lang="zh-CN" altLang="zh-CN" sz="4000" dirty="0"/>
          </a:p>
        </p:txBody>
      </p:sp>
      <p:sp>
        <p:nvSpPr>
          <p:cNvPr id="112" name="TextBox 111"/>
          <p:cNvSpPr txBox="1"/>
          <p:nvPr/>
        </p:nvSpPr>
        <p:spPr>
          <a:xfrm>
            <a:off x="2996257" y="2293203"/>
            <a:ext cx="1194743" cy="830997"/>
          </a:xfrm>
          <a:prstGeom prst="rect">
            <a:avLst/>
          </a:prstGeom>
          <a:noFill/>
          <a:ln w="19050">
            <a:solidFill>
              <a:srgbClr val="001932"/>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100" cap="none" spc="0" normalizeH="0" baseline="0" noProof="0" dirty="0" smtClean="0">
                <a:ln>
                  <a:noFill/>
                </a:ln>
                <a:solidFill>
                  <a:srgbClr val="001932"/>
                </a:solidFill>
                <a:effectLst/>
                <a:uLnTx/>
                <a:uFillTx/>
              </a:rPr>
              <a:t>People's Bank of China</a:t>
            </a:r>
            <a:endParaRPr kumimoji="0" lang="zh-CN" altLang="en-US" sz="1600" b="0" i="0" u="none" strike="noStrike" kern="0" cap="none" spc="0" normalizeH="0" baseline="0" noProof="0" dirty="0">
              <a:ln>
                <a:noFill/>
              </a:ln>
              <a:solidFill>
                <a:srgbClr val="001932"/>
              </a:solidFill>
              <a:effectLst/>
              <a:uLnTx/>
              <a:uFillTx/>
            </a:endParaRPr>
          </a:p>
        </p:txBody>
      </p:sp>
      <p:sp>
        <p:nvSpPr>
          <p:cNvPr id="113" name="TextBox 112"/>
          <p:cNvSpPr txBox="1"/>
          <p:nvPr/>
        </p:nvSpPr>
        <p:spPr>
          <a:xfrm>
            <a:off x="4639277" y="2293203"/>
            <a:ext cx="1609123" cy="830997"/>
          </a:xfrm>
          <a:prstGeom prst="rect">
            <a:avLst/>
          </a:prstGeom>
          <a:noFill/>
          <a:ln w="19050">
            <a:solidFill>
              <a:srgbClr val="001932"/>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100" cap="none" spc="0" normalizeH="0" baseline="0" noProof="0" dirty="0" smtClean="0">
                <a:ln>
                  <a:noFill/>
                </a:ln>
                <a:solidFill>
                  <a:srgbClr val="001932"/>
                </a:solidFill>
                <a:effectLst/>
                <a:uLnTx/>
                <a:uFillTx/>
              </a:rPr>
              <a:t>People's Bank of China-Insurance Division</a:t>
            </a:r>
            <a:endParaRPr kumimoji="0" lang="zh-CN" altLang="en-US" sz="1600" b="0" i="0" u="none" strike="noStrike" kern="0" cap="none" spc="0" normalizeH="0" baseline="0" noProof="0" dirty="0">
              <a:ln>
                <a:noFill/>
              </a:ln>
              <a:solidFill>
                <a:srgbClr val="001932"/>
              </a:solidFill>
              <a:effectLst/>
              <a:uLnTx/>
              <a:uFillTx/>
            </a:endParaRPr>
          </a:p>
        </p:txBody>
      </p:sp>
      <p:sp>
        <p:nvSpPr>
          <p:cNvPr id="115" name="TextBox 114"/>
          <p:cNvSpPr txBox="1"/>
          <p:nvPr/>
        </p:nvSpPr>
        <p:spPr>
          <a:xfrm>
            <a:off x="6540226" y="2541104"/>
            <a:ext cx="2222774" cy="584775"/>
          </a:xfrm>
          <a:prstGeom prst="rect">
            <a:avLst/>
          </a:prstGeom>
          <a:noFill/>
          <a:ln w="19050">
            <a:solidFill>
              <a:srgbClr val="001932"/>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100" cap="none" spc="0" normalizeH="0" baseline="0" noProof="0" dirty="0" smtClean="0">
                <a:ln>
                  <a:noFill/>
                </a:ln>
                <a:solidFill>
                  <a:srgbClr val="001932"/>
                </a:solidFill>
                <a:effectLst/>
                <a:uLnTx/>
                <a:uFillTx/>
              </a:rPr>
              <a:t>China Insurance Regulatory Committee</a:t>
            </a:r>
            <a:endParaRPr kumimoji="0" lang="zh-CN" altLang="en-US" sz="1600" b="0" i="0" u="none" strike="noStrike" kern="0" cap="none" spc="0" normalizeH="0" baseline="0" noProof="0" dirty="0">
              <a:ln>
                <a:noFill/>
              </a:ln>
              <a:solidFill>
                <a:srgbClr val="001932"/>
              </a:solidFill>
              <a:effectLst/>
              <a:uLnTx/>
              <a:uFillTx/>
            </a:endParaRPr>
          </a:p>
        </p:txBody>
      </p:sp>
      <p:sp>
        <p:nvSpPr>
          <p:cNvPr id="116" name="圆角矩形标注 115"/>
          <p:cNvSpPr/>
          <p:nvPr/>
        </p:nvSpPr>
        <p:spPr bwMode="auto">
          <a:xfrm>
            <a:off x="4024043" y="4258412"/>
            <a:ext cx="2138716" cy="936508"/>
          </a:xfrm>
          <a:prstGeom prst="wedgeRoundRectCallout">
            <a:avLst>
              <a:gd name="adj1" fmla="val -31623"/>
              <a:gd name="adj2" fmla="val -98535"/>
              <a:gd name="adj3" fmla="val 16667"/>
            </a:avLst>
          </a:prstGeom>
          <a:noFill/>
          <a:ln w="9525" cap="flat" cmpd="sng" algn="ctr">
            <a:solidFill>
              <a:srgbClr val="00193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1932"/>
                </a:solidFill>
                <a:effectLst/>
                <a:uLnTx/>
                <a:uFillTx/>
              </a:rPr>
              <a:t>The Insurance Law of People's Republic of China</a:t>
            </a:r>
            <a:endParaRPr kumimoji="1" lang="zh-CN" altLang="en-US" sz="1600" b="1" i="0" u="none" strike="noStrike" kern="0" cap="none" spc="0" normalizeH="0" baseline="0" noProof="0" dirty="0" smtClean="0">
              <a:ln>
                <a:noFill/>
              </a:ln>
              <a:solidFill>
                <a:srgbClr val="001932"/>
              </a:solidFill>
              <a:effectLst/>
              <a:uLnTx/>
              <a:uFillTx/>
              <a:latin typeface="Times New Roman" pitchFamily="18" charset="0"/>
              <a:ea typeface="宋体" pitchFamily="2" charset="-122"/>
            </a:endParaRPr>
          </a:p>
        </p:txBody>
      </p:sp>
      <p:sp>
        <p:nvSpPr>
          <p:cNvPr id="117" name="TextBox 116"/>
          <p:cNvSpPr txBox="1"/>
          <p:nvPr/>
        </p:nvSpPr>
        <p:spPr>
          <a:xfrm>
            <a:off x="3991181" y="3548478"/>
            <a:ext cx="648096" cy="27519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smtClean="0">
                <a:ln>
                  <a:noFill/>
                </a:ln>
                <a:solidFill>
                  <a:srgbClr val="001932"/>
                </a:solidFill>
                <a:effectLst/>
                <a:uLnTx/>
                <a:uFillTx/>
              </a:rPr>
              <a:t>1995</a:t>
            </a:r>
            <a:endParaRPr kumimoji="0" lang="zh-CN" altLang="en-US" sz="1600" b="0" i="0" u="none" strike="noStrike" kern="0" cap="none" spc="0" normalizeH="0" baseline="0" noProof="0" dirty="0">
              <a:ln>
                <a:noFill/>
              </a:ln>
              <a:solidFill>
                <a:srgbClr val="001932"/>
              </a:solidFill>
              <a:effectLst/>
              <a:uLnTx/>
              <a:uFillTx/>
            </a:endParaRPr>
          </a:p>
        </p:txBody>
      </p:sp>
      <p:sp>
        <p:nvSpPr>
          <p:cNvPr id="120" name="TextBox 119"/>
          <p:cNvSpPr txBox="1"/>
          <p:nvPr/>
        </p:nvSpPr>
        <p:spPr>
          <a:xfrm>
            <a:off x="6129897" y="3548478"/>
            <a:ext cx="648096" cy="27519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smtClean="0">
                <a:ln>
                  <a:noFill/>
                </a:ln>
                <a:solidFill>
                  <a:srgbClr val="001932"/>
                </a:solidFill>
                <a:effectLst/>
                <a:uLnTx/>
                <a:uFillTx/>
              </a:rPr>
              <a:t>1998</a:t>
            </a:r>
            <a:endParaRPr kumimoji="0" lang="zh-CN" altLang="en-US" sz="1600" b="0" i="0" u="none" strike="noStrike" kern="0" cap="none" spc="0" normalizeH="0" baseline="0" noProof="0" dirty="0">
              <a:ln>
                <a:noFill/>
              </a:ln>
              <a:solidFill>
                <a:srgbClr val="001932"/>
              </a:solidFill>
              <a:effectLst/>
              <a:uLnTx/>
              <a:uFillTx/>
            </a:endParaRPr>
          </a:p>
        </p:txBody>
      </p:sp>
      <p:sp>
        <p:nvSpPr>
          <p:cNvPr id="122" name="TextBox 121"/>
          <p:cNvSpPr txBox="1"/>
          <p:nvPr/>
        </p:nvSpPr>
        <p:spPr>
          <a:xfrm>
            <a:off x="2500561" y="3533463"/>
            <a:ext cx="648096" cy="27519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smtClean="0">
                <a:ln>
                  <a:noFill/>
                </a:ln>
                <a:solidFill>
                  <a:srgbClr val="001932"/>
                </a:solidFill>
                <a:effectLst/>
                <a:uLnTx/>
                <a:uFillTx/>
              </a:rPr>
              <a:t>1979</a:t>
            </a:r>
            <a:endParaRPr kumimoji="0" lang="zh-CN" altLang="en-US" sz="1600" b="0" i="0" u="none" strike="noStrike" kern="0" cap="none" spc="0" normalizeH="0" baseline="0" noProof="0" dirty="0">
              <a:ln>
                <a:noFill/>
              </a:ln>
              <a:solidFill>
                <a:srgbClr val="001932"/>
              </a:solidFill>
              <a:effectLst/>
              <a:uLnTx/>
              <a:uFillTx/>
            </a:endParaRPr>
          </a:p>
        </p:txBody>
      </p:sp>
      <p:sp>
        <p:nvSpPr>
          <p:cNvPr id="124" name="TextBox 123"/>
          <p:cNvSpPr txBox="1"/>
          <p:nvPr/>
        </p:nvSpPr>
        <p:spPr>
          <a:xfrm>
            <a:off x="1139560" y="3533463"/>
            <a:ext cx="648096" cy="27519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smtClean="0">
                <a:ln>
                  <a:noFill/>
                </a:ln>
                <a:solidFill>
                  <a:srgbClr val="001932"/>
                </a:solidFill>
                <a:effectLst/>
                <a:uLnTx/>
                <a:uFillTx/>
              </a:rPr>
              <a:t>1952</a:t>
            </a:r>
            <a:endParaRPr kumimoji="0" lang="zh-CN" altLang="en-US" sz="1600" b="0" i="0" u="none" strike="noStrike" kern="0" cap="none" spc="0" normalizeH="0" baseline="0" noProof="0" dirty="0">
              <a:ln>
                <a:noFill/>
              </a:ln>
              <a:solidFill>
                <a:srgbClr val="001932"/>
              </a:solidFill>
              <a:effectLst/>
              <a:uLnTx/>
              <a:uFillTx/>
            </a:endParaRPr>
          </a:p>
        </p:txBody>
      </p:sp>
      <p:sp>
        <p:nvSpPr>
          <p:cNvPr id="125" name="TextBox 124"/>
          <p:cNvSpPr txBox="1"/>
          <p:nvPr/>
        </p:nvSpPr>
        <p:spPr>
          <a:xfrm>
            <a:off x="1581447" y="2526173"/>
            <a:ext cx="1166572" cy="584775"/>
          </a:xfrm>
          <a:prstGeom prst="rect">
            <a:avLst/>
          </a:prstGeom>
          <a:noFill/>
          <a:ln w="19050">
            <a:solidFill>
              <a:srgbClr val="001932"/>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100" cap="none" spc="0" normalizeH="0" baseline="0" noProof="0" dirty="0" smtClean="0">
                <a:ln>
                  <a:noFill/>
                </a:ln>
                <a:solidFill>
                  <a:srgbClr val="001932"/>
                </a:solidFill>
                <a:effectLst/>
                <a:uLnTx/>
                <a:uFillTx/>
              </a:rPr>
              <a:t>Ministry of Finance</a:t>
            </a:r>
            <a:endParaRPr kumimoji="0" lang="zh-CN" altLang="en-US" sz="1600" b="0" i="0" u="none" strike="noStrike" kern="0" cap="none" spc="0" normalizeH="0" baseline="0" noProof="0" dirty="0">
              <a:ln>
                <a:noFill/>
              </a:ln>
              <a:solidFill>
                <a:srgbClr val="001932"/>
              </a:solidFill>
              <a:effectLst/>
              <a:uLnTx/>
              <a:uFillTx/>
            </a:endParaRPr>
          </a:p>
        </p:txBody>
      </p:sp>
      <p:sp>
        <p:nvSpPr>
          <p:cNvPr id="126" name="TextBox 125"/>
          <p:cNvSpPr txBox="1"/>
          <p:nvPr/>
        </p:nvSpPr>
        <p:spPr>
          <a:xfrm>
            <a:off x="304800" y="2286000"/>
            <a:ext cx="1160596" cy="830997"/>
          </a:xfrm>
          <a:prstGeom prst="rect">
            <a:avLst/>
          </a:prstGeom>
          <a:noFill/>
          <a:ln w="19050">
            <a:solidFill>
              <a:srgbClr val="001932"/>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100" cap="none" spc="0" normalizeH="0" baseline="0" noProof="0" dirty="0" smtClean="0">
                <a:ln>
                  <a:noFill/>
                </a:ln>
                <a:solidFill>
                  <a:srgbClr val="001932"/>
                </a:solidFill>
                <a:effectLst/>
                <a:uLnTx/>
                <a:uFillTx/>
              </a:rPr>
              <a:t>People's Bank of China</a:t>
            </a:r>
            <a:endParaRPr kumimoji="0" lang="zh-CN" altLang="en-US" sz="1600" b="0" i="0" u="none" strike="noStrike" kern="0" cap="none" spc="0" normalizeH="0" baseline="0" noProof="0" dirty="0">
              <a:ln>
                <a:noFill/>
              </a:ln>
              <a:solidFill>
                <a:srgbClr val="001932"/>
              </a:solidFill>
              <a:effectLst/>
              <a:uLnTx/>
              <a:uFillTx/>
            </a:endParaRPr>
          </a:p>
        </p:txBody>
      </p:sp>
      <p:sp>
        <p:nvSpPr>
          <p:cNvPr id="128" name="圆角矩形标注 127"/>
          <p:cNvSpPr/>
          <p:nvPr/>
        </p:nvSpPr>
        <p:spPr bwMode="auto">
          <a:xfrm>
            <a:off x="6681236" y="4258412"/>
            <a:ext cx="2138716" cy="936508"/>
          </a:xfrm>
          <a:prstGeom prst="wedgeRoundRectCallout">
            <a:avLst>
              <a:gd name="adj1" fmla="val 40994"/>
              <a:gd name="adj2" fmla="val -97255"/>
              <a:gd name="adj3" fmla="val 16667"/>
            </a:avLst>
          </a:prstGeom>
          <a:noFill/>
          <a:ln w="9525" cap="flat" cmpd="sng" algn="ctr">
            <a:solidFill>
              <a:srgbClr val="00193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1932"/>
                </a:solidFill>
                <a:effectLst/>
                <a:uLnTx/>
                <a:uFillTx/>
              </a:rPr>
              <a:t>The New  Insurance Law of People's Republic of China</a:t>
            </a:r>
            <a:endParaRPr kumimoji="1" lang="zh-CN" altLang="en-US" sz="1600" b="1" i="0" u="none" strike="noStrike" kern="0" cap="none" spc="0" normalizeH="0" baseline="0" noProof="0" dirty="0" smtClean="0">
              <a:ln>
                <a:noFill/>
              </a:ln>
              <a:solidFill>
                <a:srgbClr val="001932"/>
              </a:solidFill>
              <a:effectLst/>
              <a:uLnTx/>
              <a:uFillTx/>
              <a:latin typeface="Times New Roman" pitchFamily="18" charset="0"/>
              <a:ea typeface="宋体" pitchFamily="2" charset="-122"/>
            </a:endParaRPr>
          </a:p>
        </p:txBody>
      </p:sp>
      <p:sp>
        <p:nvSpPr>
          <p:cNvPr id="129" name="TextBox 128"/>
          <p:cNvSpPr txBox="1"/>
          <p:nvPr/>
        </p:nvSpPr>
        <p:spPr>
          <a:xfrm>
            <a:off x="8366285" y="3497499"/>
            <a:ext cx="648096" cy="27519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smtClean="0">
                <a:ln>
                  <a:noFill/>
                </a:ln>
                <a:solidFill>
                  <a:srgbClr val="001932"/>
                </a:solidFill>
                <a:effectLst/>
                <a:uLnTx/>
                <a:uFillTx/>
              </a:rPr>
              <a:t>2009</a:t>
            </a:r>
            <a:endParaRPr kumimoji="0" lang="zh-CN" altLang="en-US" sz="1600" b="0" i="0" u="none" strike="noStrike" kern="0" cap="none" spc="0" normalizeH="0" baseline="0" noProof="0" dirty="0">
              <a:ln>
                <a:noFill/>
              </a:ln>
              <a:solidFill>
                <a:srgbClr val="001932"/>
              </a:solidFill>
              <a:effectLst/>
              <a:uLnTx/>
              <a:uFillTx/>
            </a:endParaRPr>
          </a:p>
        </p:txBody>
      </p:sp>
      <p:grpSp>
        <p:nvGrpSpPr>
          <p:cNvPr id="132" name="组合 131"/>
          <p:cNvGrpSpPr/>
          <p:nvPr/>
        </p:nvGrpSpPr>
        <p:grpSpPr>
          <a:xfrm>
            <a:off x="265088" y="3321904"/>
            <a:ext cx="8878912" cy="117709"/>
            <a:chOff x="265088" y="3321904"/>
            <a:chExt cx="8878912" cy="117709"/>
          </a:xfrm>
        </p:grpSpPr>
        <p:cxnSp>
          <p:nvCxnSpPr>
            <p:cNvPr id="114" name="直接箭头连接符 113"/>
            <p:cNvCxnSpPr/>
            <p:nvPr/>
          </p:nvCxnSpPr>
          <p:spPr bwMode="auto">
            <a:xfrm>
              <a:off x="265088" y="3438967"/>
              <a:ext cx="8878912" cy="0"/>
            </a:xfrm>
            <a:prstGeom prst="straightConnector1">
              <a:avLst/>
            </a:prstGeom>
            <a:solidFill>
              <a:srgbClr val="99FFCC"/>
            </a:solidFill>
            <a:ln w="28575" cap="flat" cmpd="sng" algn="ctr">
              <a:solidFill>
                <a:srgbClr val="001932"/>
              </a:solidFill>
              <a:prstDash val="solid"/>
              <a:round/>
              <a:headEnd type="none" w="med" len="med"/>
              <a:tailEnd type="arrow"/>
            </a:ln>
            <a:effectLst/>
          </p:spPr>
        </p:cxnSp>
        <p:cxnSp>
          <p:nvCxnSpPr>
            <p:cNvPr id="118" name="直接连接符 117"/>
            <p:cNvCxnSpPr/>
            <p:nvPr/>
          </p:nvCxnSpPr>
          <p:spPr bwMode="auto">
            <a:xfrm rot="5400000" flipH="1" flipV="1">
              <a:off x="4256017" y="3380401"/>
              <a:ext cx="117709" cy="715"/>
            </a:xfrm>
            <a:prstGeom prst="line">
              <a:avLst/>
            </a:prstGeom>
            <a:solidFill>
              <a:srgbClr val="99FFCC"/>
            </a:solidFill>
            <a:ln w="9525" cap="flat" cmpd="sng" algn="ctr">
              <a:solidFill>
                <a:srgbClr val="001932"/>
              </a:solidFill>
              <a:prstDash val="solid"/>
              <a:round/>
              <a:headEnd type="none" w="med" len="med"/>
              <a:tailEnd type="none" w="med" len="med"/>
            </a:ln>
            <a:effectLst/>
          </p:spPr>
        </p:cxnSp>
        <p:cxnSp>
          <p:nvCxnSpPr>
            <p:cNvPr id="119" name="直接连接符 118"/>
            <p:cNvCxnSpPr/>
            <p:nvPr/>
          </p:nvCxnSpPr>
          <p:spPr bwMode="auto">
            <a:xfrm rot="5400000" flipH="1" flipV="1">
              <a:off x="6394734" y="3380401"/>
              <a:ext cx="117709" cy="715"/>
            </a:xfrm>
            <a:prstGeom prst="line">
              <a:avLst/>
            </a:prstGeom>
            <a:solidFill>
              <a:srgbClr val="99FFCC"/>
            </a:solidFill>
            <a:ln w="9525" cap="flat" cmpd="sng" algn="ctr">
              <a:solidFill>
                <a:srgbClr val="001932"/>
              </a:solidFill>
              <a:prstDash val="solid"/>
              <a:round/>
              <a:headEnd type="none" w="med" len="med"/>
              <a:tailEnd type="none" w="med" len="med"/>
            </a:ln>
            <a:effectLst/>
          </p:spPr>
        </p:cxnSp>
        <p:cxnSp>
          <p:nvCxnSpPr>
            <p:cNvPr id="121" name="直接连接符 120"/>
            <p:cNvCxnSpPr/>
            <p:nvPr/>
          </p:nvCxnSpPr>
          <p:spPr bwMode="auto">
            <a:xfrm rot="5400000" flipH="1" flipV="1">
              <a:off x="2766112" y="3380401"/>
              <a:ext cx="117709" cy="715"/>
            </a:xfrm>
            <a:prstGeom prst="line">
              <a:avLst/>
            </a:prstGeom>
            <a:solidFill>
              <a:srgbClr val="99FFCC"/>
            </a:solidFill>
            <a:ln w="9525" cap="flat" cmpd="sng" algn="ctr">
              <a:solidFill>
                <a:srgbClr val="001932"/>
              </a:solidFill>
              <a:prstDash val="solid"/>
              <a:round/>
              <a:headEnd type="none" w="med" len="med"/>
              <a:tailEnd type="none" w="med" len="med"/>
            </a:ln>
            <a:effectLst/>
          </p:spPr>
        </p:cxnSp>
        <p:cxnSp>
          <p:nvCxnSpPr>
            <p:cNvPr id="123" name="直接连接符 122"/>
            <p:cNvCxnSpPr/>
            <p:nvPr/>
          </p:nvCxnSpPr>
          <p:spPr bwMode="auto">
            <a:xfrm rot="5400000" flipH="1" flipV="1">
              <a:off x="1405111" y="3380401"/>
              <a:ext cx="117709" cy="715"/>
            </a:xfrm>
            <a:prstGeom prst="line">
              <a:avLst/>
            </a:prstGeom>
            <a:solidFill>
              <a:srgbClr val="99FFCC"/>
            </a:solidFill>
            <a:ln w="9525" cap="flat" cmpd="sng" algn="ctr">
              <a:solidFill>
                <a:srgbClr val="001932"/>
              </a:solidFill>
              <a:prstDash val="solid"/>
              <a:round/>
              <a:headEnd type="none" w="med" len="med"/>
              <a:tailEnd type="none" w="med" len="med"/>
            </a:ln>
            <a:effectLst/>
          </p:spPr>
        </p:cxnSp>
        <p:cxnSp>
          <p:nvCxnSpPr>
            <p:cNvPr id="127" name="直接连接符 126"/>
            <p:cNvCxnSpPr/>
            <p:nvPr/>
          </p:nvCxnSpPr>
          <p:spPr bwMode="auto">
            <a:xfrm rot="5400000" flipH="1" flipV="1">
              <a:off x="8631121" y="3380401"/>
              <a:ext cx="117709" cy="715"/>
            </a:xfrm>
            <a:prstGeom prst="line">
              <a:avLst/>
            </a:prstGeom>
            <a:solidFill>
              <a:srgbClr val="99FFCC"/>
            </a:solidFill>
            <a:ln w="9525" cap="flat" cmpd="sng" algn="ctr">
              <a:solidFill>
                <a:srgbClr val="001932"/>
              </a:solidFill>
              <a:prstDash val="solid"/>
              <a:round/>
              <a:headEnd type="none" w="med" len="med"/>
              <a:tailEnd type="none" w="med" len="med"/>
            </a:ln>
            <a:effectLst/>
          </p:spPr>
        </p:cxnSp>
        <p:cxnSp>
          <p:nvCxnSpPr>
            <p:cNvPr id="130" name="直接连接符 129"/>
            <p:cNvCxnSpPr/>
            <p:nvPr/>
          </p:nvCxnSpPr>
          <p:spPr bwMode="auto">
            <a:xfrm rot="5400000" flipH="1" flipV="1">
              <a:off x="206591" y="3380401"/>
              <a:ext cx="117709" cy="715"/>
            </a:xfrm>
            <a:prstGeom prst="line">
              <a:avLst/>
            </a:prstGeom>
            <a:solidFill>
              <a:srgbClr val="99FFCC"/>
            </a:solidFill>
            <a:ln w="9525" cap="flat" cmpd="sng" algn="ctr">
              <a:solidFill>
                <a:srgbClr val="001932"/>
              </a:solidFill>
              <a:prstDash val="solid"/>
              <a:round/>
              <a:headEnd type="none" w="med" len="med"/>
              <a:tailEnd type="none" w="med" len="med"/>
            </a:ln>
            <a:effectLst/>
          </p:spPr>
        </p:cxnSp>
      </p:grpSp>
      <p:sp>
        <p:nvSpPr>
          <p:cNvPr id="131" name="TextBox 130"/>
          <p:cNvSpPr txBox="1"/>
          <p:nvPr/>
        </p:nvSpPr>
        <p:spPr>
          <a:xfrm>
            <a:off x="-58960" y="3533463"/>
            <a:ext cx="648096" cy="27519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smtClean="0">
                <a:ln>
                  <a:noFill/>
                </a:ln>
                <a:solidFill>
                  <a:srgbClr val="001932"/>
                </a:solidFill>
                <a:effectLst/>
                <a:uLnTx/>
                <a:uFillTx/>
              </a:rPr>
              <a:t>1949</a:t>
            </a:r>
            <a:endParaRPr kumimoji="0" lang="zh-CN" altLang="en-US" sz="1600" b="0" i="0" u="none" strike="noStrike" kern="0" cap="none" spc="0" normalizeH="0" baseline="0" noProof="0" dirty="0">
              <a:ln>
                <a:noFill/>
              </a:ln>
              <a:solidFill>
                <a:srgbClr val="001932"/>
              </a:solidFill>
              <a:effectLst/>
              <a:uLnTx/>
              <a:uFillTx/>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32"/>
                                        </p:tgtEl>
                                        <p:attrNameLst>
                                          <p:attrName>style.visibility</p:attrName>
                                        </p:attrNameLst>
                                      </p:cBhvr>
                                      <p:to>
                                        <p:strVal val="visible"/>
                                      </p:to>
                                    </p:set>
                                    <p:anim calcmode="lin" valueType="num">
                                      <p:cBhvr additive="base">
                                        <p:cTn id="7" dur="500" fill="hold"/>
                                        <p:tgtEl>
                                          <p:spTgt spid="132"/>
                                        </p:tgtEl>
                                        <p:attrNameLst>
                                          <p:attrName>ppt_x</p:attrName>
                                        </p:attrNameLst>
                                      </p:cBhvr>
                                      <p:tavLst>
                                        <p:tav tm="0">
                                          <p:val>
                                            <p:strVal val="0-#ppt_w/2"/>
                                          </p:val>
                                        </p:tav>
                                        <p:tav tm="100000">
                                          <p:val>
                                            <p:strVal val="#ppt_x"/>
                                          </p:val>
                                        </p:tav>
                                      </p:tavLst>
                                    </p:anim>
                                    <p:anim calcmode="lin" valueType="num">
                                      <p:cBhvr additive="base">
                                        <p:cTn id="8" dur="500" fill="hold"/>
                                        <p:tgtEl>
                                          <p:spTgt spid="13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126"/>
                                        </p:tgtEl>
                                        <p:attrNameLst>
                                          <p:attrName>style.visibility</p:attrName>
                                        </p:attrNameLst>
                                      </p:cBhvr>
                                      <p:to>
                                        <p:strVal val="visible"/>
                                      </p:to>
                                    </p:set>
                                    <p:animEffect transition="in" filter="checkerboard(across)">
                                      <p:cBhvr>
                                        <p:cTn id="13" dur="500"/>
                                        <p:tgtEl>
                                          <p:spTgt spid="126"/>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31"/>
                                        </p:tgtEl>
                                        <p:attrNameLst>
                                          <p:attrName>style.visibility</p:attrName>
                                        </p:attrNameLst>
                                      </p:cBhvr>
                                      <p:to>
                                        <p:strVal val="visible"/>
                                      </p:to>
                                    </p:set>
                                    <p:animEffect transition="in" filter="checkerboard(across)">
                                      <p:cBhvr>
                                        <p:cTn id="16" dur="500"/>
                                        <p:tgtEl>
                                          <p:spTgt spid="131"/>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125"/>
                                        </p:tgtEl>
                                        <p:attrNameLst>
                                          <p:attrName>style.visibility</p:attrName>
                                        </p:attrNameLst>
                                      </p:cBhvr>
                                      <p:to>
                                        <p:strVal val="visible"/>
                                      </p:to>
                                    </p:set>
                                    <p:animEffect transition="in" filter="checkerboard(across)">
                                      <p:cBhvr>
                                        <p:cTn id="21" dur="500"/>
                                        <p:tgtEl>
                                          <p:spTgt spid="125"/>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124"/>
                                        </p:tgtEl>
                                        <p:attrNameLst>
                                          <p:attrName>style.visibility</p:attrName>
                                        </p:attrNameLst>
                                      </p:cBhvr>
                                      <p:to>
                                        <p:strVal val="visible"/>
                                      </p:to>
                                    </p:set>
                                    <p:animEffect transition="in" filter="checkerboard(across)">
                                      <p:cBhvr>
                                        <p:cTn id="24" dur="500"/>
                                        <p:tgtEl>
                                          <p:spTgt spid="124"/>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112"/>
                                        </p:tgtEl>
                                        <p:attrNameLst>
                                          <p:attrName>style.visibility</p:attrName>
                                        </p:attrNameLst>
                                      </p:cBhvr>
                                      <p:to>
                                        <p:strVal val="visible"/>
                                      </p:to>
                                    </p:set>
                                    <p:animEffect transition="in" filter="checkerboard(across)">
                                      <p:cBhvr>
                                        <p:cTn id="29" dur="500"/>
                                        <p:tgtEl>
                                          <p:spTgt spid="112"/>
                                        </p:tgtEl>
                                      </p:cBhvr>
                                    </p:animEffect>
                                  </p:childTnLst>
                                </p:cTn>
                              </p:par>
                              <p:par>
                                <p:cTn id="30" presetID="5" presetClass="entr" presetSubtype="10" fill="hold" grpId="0" nodeType="withEffect">
                                  <p:stCondLst>
                                    <p:cond delay="0"/>
                                  </p:stCondLst>
                                  <p:childTnLst>
                                    <p:set>
                                      <p:cBhvr>
                                        <p:cTn id="31" dur="1" fill="hold">
                                          <p:stCondLst>
                                            <p:cond delay="0"/>
                                          </p:stCondLst>
                                        </p:cTn>
                                        <p:tgtEl>
                                          <p:spTgt spid="122"/>
                                        </p:tgtEl>
                                        <p:attrNameLst>
                                          <p:attrName>style.visibility</p:attrName>
                                        </p:attrNameLst>
                                      </p:cBhvr>
                                      <p:to>
                                        <p:strVal val="visible"/>
                                      </p:to>
                                    </p:set>
                                    <p:animEffect transition="in" filter="checkerboard(across)">
                                      <p:cBhvr>
                                        <p:cTn id="32" dur="500"/>
                                        <p:tgtEl>
                                          <p:spTgt spid="122"/>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13"/>
                                        </p:tgtEl>
                                        <p:attrNameLst>
                                          <p:attrName>style.visibility</p:attrName>
                                        </p:attrNameLst>
                                      </p:cBhvr>
                                      <p:to>
                                        <p:strVal val="visible"/>
                                      </p:to>
                                    </p:set>
                                    <p:animEffect transition="in" filter="checkerboard(across)">
                                      <p:cBhvr>
                                        <p:cTn id="37" dur="500"/>
                                        <p:tgtEl>
                                          <p:spTgt spid="113"/>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117"/>
                                        </p:tgtEl>
                                        <p:attrNameLst>
                                          <p:attrName>style.visibility</p:attrName>
                                        </p:attrNameLst>
                                      </p:cBhvr>
                                      <p:to>
                                        <p:strVal val="visible"/>
                                      </p:to>
                                    </p:set>
                                    <p:animEffect transition="in" filter="checkerboard(across)">
                                      <p:cBhvr>
                                        <p:cTn id="40" dur="500"/>
                                        <p:tgtEl>
                                          <p:spTgt spid="117"/>
                                        </p:tgtEl>
                                      </p:cBhvr>
                                    </p:animEffect>
                                  </p:childTnLst>
                                </p:cTn>
                              </p:par>
                            </p:childTnLst>
                          </p:cTn>
                        </p:par>
                      </p:childTnLst>
                    </p:cTn>
                  </p:par>
                  <p:par>
                    <p:cTn id="41" fill="hold">
                      <p:stCondLst>
                        <p:cond delay="indefinite"/>
                      </p:stCondLst>
                      <p:childTnLst>
                        <p:par>
                          <p:cTn id="42" fill="hold">
                            <p:stCondLst>
                              <p:cond delay="0"/>
                            </p:stCondLst>
                            <p:childTnLst>
                              <p:par>
                                <p:cTn id="43" presetID="4" presetClass="entr" presetSubtype="16" fill="hold" grpId="0" nodeType="clickEffect">
                                  <p:stCondLst>
                                    <p:cond delay="0"/>
                                  </p:stCondLst>
                                  <p:childTnLst>
                                    <p:set>
                                      <p:cBhvr>
                                        <p:cTn id="44" dur="1" fill="hold">
                                          <p:stCondLst>
                                            <p:cond delay="0"/>
                                          </p:stCondLst>
                                        </p:cTn>
                                        <p:tgtEl>
                                          <p:spTgt spid="116"/>
                                        </p:tgtEl>
                                        <p:attrNameLst>
                                          <p:attrName>style.visibility</p:attrName>
                                        </p:attrNameLst>
                                      </p:cBhvr>
                                      <p:to>
                                        <p:strVal val="visible"/>
                                      </p:to>
                                    </p:set>
                                    <p:animEffect transition="in" filter="box(in)">
                                      <p:cBhvr>
                                        <p:cTn id="45" dur="500"/>
                                        <p:tgtEl>
                                          <p:spTgt spid="116"/>
                                        </p:tgtEl>
                                      </p:cBhvr>
                                    </p:animEffect>
                                  </p:childTnLst>
                                </p:cTn>
                              </p:par>
                            </p:childTnLst>
                          </p:cTn>
                        </p:par>
                      </p:childTnLst>
                    </p:cTn>
                  </p:par>
                  <p:par>
                    <p:cTn id="46" fill="hold">
                      <p:stCondLst>
                        <p:cond delay="indefinite"/>
                      </p:stCondLst>
                      <p:childTnLst>
                        <p:par>
                          <p:cTn id="47" fill="hold">
                            <p:stCondLst>
                              <p:cond delay="0"/>
                            </p:stCondLst>
                            <p:childTnLst>
                              <p:par>
                                <p:cTn id="48" presetID="5" presetClass="entr" presetSubtype="10" fill="hold" grpId="0" nodeType="clickEffect">
                                  <p:stCondLst>
                                    <p:cond delay="0"/>
                                  </p:stCondLst>
                                  <p:childTnLst>
                                    <p:set>
                                      <p:cBhvr>
                                        <p:cTn id="49" dur="1" fill="hold">
                                          <p:stCondLst>
                                            <p:cond delay="0"/>
                                          </p:stCondLst>
                                        </p:cTn>
                                        <p:tgtEl>
                                          <p:spTgt spid="115"/>
                                        </p:tgtEl>
                                        <p:attrNameLst>
                                          <p:attrName>style.visibility</p:attrName>
                                        </p:attrNameLst>
                                      </p:cBhvr>
                                      <p:to>
                                        <p:strVal val="visible"/>
                                      </p:to>
                                    </p:set>
                                    <p:animEffect transition="in" filter="checkerboard(across)">
                                      <p:cBhvr>
                                        <p:cTn id="50" dur="500"/>
                                        <p:tgtEl>
                                          <p:spTgt spid="115"/>
                                        </p:tgtEl>
                                      </p:cBhvr>
                                    </p:animEffect>
                                  </p:childTnLst>
                                </p:cTn>
                              </p:par>
                              <p:par>
                                <p:cTn id="51" presetID="5" presetClass="entr" presetSubtype="10" fill="hold" grpId="0" nodeType="withEffect">
                                  <p:stCondLst>
                                    <p:cond delay="0"/>
                                  </p:stCondLst>
                                  <p:childTnLst>
                                    <p:set>
                                      <p:cBhvr>
                                        <p:cTn id="52" dur="1" fill="hold">
                                          <p:stCondLst>
                                            <p:cond delay="0"/>
                                          </p:stCondLst>
                                        </p:cTn>
                                        <p:tgtEl>
                                          <p:spTgt spid="120"/>
                                        </p:tgtEl>
                                        <p:attrNameLst>
                                          <p:attrName>style.visibility</p:attrName>
                                        </p:attrNameLst>
                                      </p:cBhvr>
                                      <p:to>
                                        <p:strVal val="visible"/>
                                      </p:to>
                                    </p:set>
                                    <p:animEffect transition="in" filter="checkerboard(across)">
                                      <p:cBhvr>
                                        <p:cTn id="53" dur="500"/>
                                        <p:tgtEl>
                                          <p:spTgt spid="120"/>
                                        </p:tgtEl>
                                      </p:cBhvr>
                                    </p:animEffect>
                                  </p:childTnLst>
                                </p:cTn>
                              </p:par>
                            </p:childTnLst>
                          </p:cTn>
                        </p:par>
                      </p:childTnLst>
                    </p:cTn>
                  </p:par>
                  <p:par>
                    <p:cTn id="54" fill="hold">
                      <p:stCondLst>
                        <p:cond delay="indefinite"/>
                      </p:stCondLst>
                      <p:childTnLst>
                        <p:par>
                          <p:cTn id="55" fill="hold">
                            <p:stCondLst>
                              <p:cond delay="0"/>
                            </p:stCondLst>
                            <p:childTnLst>
                              <p:par>
                                <p:cTn id="56" presetID="5" presetClass="entr" presetSubtype="10" fill="hold" grpId="0" nodeType="clickEffect">
                                  <p:stCondLst>
                                    <p:cond delay="0"/>
                                  </p:stCondLst>
                                  <p:childTnLst>
                                    <p:set>
                                      <p:cBhvr>
                                        <p:cTn id="57" dur="1" fill="hold">
                                          <p:stCondLst>
                                            <p:cond delay="0"/>
                                          </p:stCondLst>
                                        </p:cTn>
                                        <p:tgtEl>
                                          <p:spTgt spid="129"/>
                                        </p:tgtEl>
                                        <p:attrNameLst>
                                          <p:attrName>style.visibility</p:attrName>
                                        </p:attrNameLst>
                                      </p:cBhvr>
                                      <p:to>
                                        <p:strVal val="visible"/>
                                      </p:to>
                                    </p:set>
                                    <p:animEffect transition="in" filter="checkerboard(across)">
                                      <p:cBhvr>
                                        <p:cTn id="58" dur="500"/>
                                        <p:tgtEl>
                                          <p:spTgt spid="129"/>
                                        </p:tgtEl>
                                      </p:cBhvr>
                                    </p:animEffect>
                                  </p:childTnLst>
                                </p:cTn>
                              </p:par>
                              <p:par>
                                <p:cTn id="59" presetID="5" presetClass="entr" presetSubtype="10" fill="hold" grpId="0" nodeType="withEffect">
                                  <p:stCondLst>
                                    <p:cond delay="0"/>
                                  </p:stCondLst>
                                  <p:childTnLst>
                                    <p:set>
                                      <p:cBhvr>
                                        <p:cTn id="60" dur="1" fill="hold">
                                          <p:stCondLst>
                                            <p:cond delay="0"/>
                                          </p:stCondLst>
                                        </p:cTn>
                                        <p:tgtEl>
                                          <p:spTgt spid="128"/>
                                        </p:tgtEl>
                                        <p:attrNameLst>
                                          <p:attrName>style.visibility</p:attrName>
                                        </p:attrNameLst>
                                      </p:cBhvr>
                                      <p:to>
                                        <p:strVal val="visible"/>
                                      </p:to>
                                    </p:set>
                                    <p:animEffect transition="in" filter="checkerboard(across)">
                                      <p:cBhvr>
                                        <p:cTn id="61" dur="500"/>
                                        <p:tgtEl>
                                          <p:spTgt spid="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113" grpId="0" animBg="1"/>
      <p:bldP spid="115" grpId="0" animBg="1"/>
      <p:bldP spid="116" grpId="0" animBg="1"/>
      <p:bldP spid="117" grpId="0"/>
      <p:bldP spid="120" grpId="0"/>
      <p:bldP spid="122" grpId="0"/>
      <p:bldP spid="124" grpId="0"/>
      <p:bldP spid="125" grpId="0" animBg="1"/>
      <p:bldP spid="126" grpId="0" animBg="1"/>
      <p:bldP spid="128" grpId="0" animBg="1"/>
      <p:bldP spid="129" grpId="0"/>
      <p:bldP spid="13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152400"/>
            <a:ext cx="8229600" cy="1143000"/>
          </a:xfrm>
        </p:spPr>
        <p:txBody>
          <a:bodyPr/>
          <a:lstStyle/>
          <a:p>
            <a:pPr algn="l"/>
            <a:r>
              <a:rPr lang="en-US" altLang="zh-CN" sz="4000" dirty="0">
                <a:solidFill>
                  <a:schemeClr val="tx2"/>
                </a:solidFill>
                <a:latin typeface="+mj-lt"/>
                <a:ea typeface="+mj-ea"/>
                <a:cs typeface="+mj-cs"/>
              </a:rPr>
              <a:t>China’s Insurance Regulatory System</a:t>
            </a:r>
            <a:endParaRPr lang="zh-CN" altLang="zh-CN" sz="4000" dirty="0"/>
          </a:p>
        </p:txBody>
      </p:sp>
      <p:pic>
        <p:nvPicPr>
          <p:cNvPr id="2" name="Picture 2"/>
          <p:cNvPicPr>
            <a:picLocks noChangeAspect="1" noChangeArrowheads="1"/>
          </p:cNvPicPr>
          <p:nvPr/>
        </p:nvPicPr>
        <p:blipFill>
          <a:blip r:embed="rId2" cstate="print"/>
          <a:srcRect/>
          <a:stretch>
            <a:fillRect/>
          </a:stretch>
        </p:blipFill>
        <p:spPr bwMode="auto">
          <a:xfrm>
            <a:off x="1295400" y="1143000"/>
            <a:ext cx="6304664" cy="48069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整洁型模板">
  <a:themeElements>
    <a:clrScheme name="整洁型模板 1">
      <a:dk1>
        <a:srgbClr val="001932"/>
      </a:dk1>
      <a:lt1>
        <a:srgbClr val="FFFFFF"/>
      </a:lt1>
      <a:dk2>
        <a:srgbClr val="2181B7"/>
      </a:dk2>
      <a:lt2>
        <a:srgbClr val="CCFFFF"/>
      </a:lt2>
      <a:accent1>
        <a:srgbClr val="99FFCC"/>
      </a:accent1>
      <a:accent2>
        <a:srgbClr val="01B0FF"/>
      </a:accent2>
      <a:accent3>
        <a:srgbClr val="ABC1D8"/>
      </a:accent3>
      <a:accent4>
        <a:srgbClr val="DADADA"/>
      </a:accent4>
      <a:accent5>
        <a:srgbClr val="CAFFE2"/>
      </a:accent5>
      <a:accent6>
        <a:srgbClr val="019FE7"/>
      </a:accent6>
      <a:hlink>
        <a:srgbClr val="6666FF"/>
      </a:hlink>
      <a:folHlink>
        <a:srgbClr val="1C6D9A"/>
      </a:folHlink>
    </a:clrScheme>
    <a:fontScheme name="整洁型模板">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zh-CN" altLang="en-US" sz="2800" b="1" i="0" u="none" strike="noStrike" cap="none" normalizeH="0" baseline="0" smtClean="0">
            <a:ln>
              <a:noFill/>
            </a:ln>
            <a:solidFill>
              <a:schemeClr val="bg2"/>
            </a:solidFill>
            <a:effectLst/>
            <a:latin typeface="Times New Roman" pitchFamily="18"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zh-CN" altLang="en-US" sz="2800" b="1" i="0" u="none" strike="noStrike" cap="none" normalizeH="0" baseline="0" smtClean="0">
            <a:ln>
              <a:noFill/>
            </a:ln>
            <a:solidFill>
              <a:schemeClr val="bg2"/>
            </a:solidFill>
            <a:effectLst/>
            <a:latin typeface="Times New Roman" pitchFamily="18" charset="0"/>
            <a:ea typeface="宋体" pitchFamily="2" charset="-122"/>
          </a:defRPr>
        </a:defPPr>
      </a:lstStyle>
    </a:lnDef>
  </a:objectDefaults>
  <a:extraClrSchemeLst>
    <a:extraClrScheme>
      <a:clrScheme name="整洁型模板 1">
        <a:dk1>
          <a:srgbClr val="001932"/>
        </a:dk1>
        <a:lt1>
          <a:srgbClr val="FFFFFF"/>
        </a:lt1>
        <a:dk2>
          <a:srgbClr val="2181B7"/>
        </a:dk2>
        <a:lt2>
          <a:srgbClr val="CCFFFF"/>
        </a:lt2>
        <a:accent1>
          <a:srgbClr val="99FFCC"/>
        </a:accent1>
        <a:accent2>
          <a:srgbClr val="01B0FF"/>
        </a:accent2>
        <a:accent3>
          <a:srgbClr val="ABC1D8"/>
        </a:accent3>
        <a:accent4>
          <a:srgbClr val="DADADA"/>
        </a:accent4>
        <a:accent5>
          <a:srgbClr val="CAFFE2"/>
        </a:accent5>
        <a:accent6>
          <a:srgbClr val="019FE7"/>
        </a:accent6>
        <a:hlink>
          <a:srgbClr val="6666FF"/>
        </a:hlink>
        <a:folHlink>
          <a:srgbClr val="1C6D9A"/>
        </a:folHlink>
      </a:clrScheme>
      <a:clrMap bg1="dk2" tx1="lt1" bg2="dk1" tx2="lt2" accent1="accent1" accent2="accent2" accent3="accent3" accent4="accent4" accent5="accent5" accent6="accent6" hlink="hlink" folHlink="folHlink"/>
    </a:extraClrScheme>
    <a:extraClrScheme>
      <a:clrScheme name="整洁型模板 2">
        <a:dk1>
          <a:srgbClr val="000000"/>
        </a:dk1>
        <a:lt1>
          <a:srgbClr val="FFFFFF"/>
        </a:lt1>
        <a:dk2>
          <a:srgbClr val="000066"/>
        </a:dk2>
        <a:lt2>
          <a:srgbClr val="969696"/>
        </a:lt2>
        <a:accent1>
          <a:srgbClr val="666699"/>
        </a:accent1>
        <a:accent2>
          <a:srgbClr val="CCCCFF"/>
        </a:accent2>
        <a:accent3>
          <a:srgbClr val="FFFFFF"/>
        </a:accent3>
        <a:accent4>
          <a:srgbClr val="000000"/>
        </a:accent4>
        <a:accent5>
          <a:srgbClr val="B8B8CA"/>
        </a:accent5>
        <a:accent6>
          <a:srgbClr val="B9B9E7"/>
        </a:accent6>
        <a:hlink>
          <a:srgbClr val="CC00CC"/>
        </a:hlink>
        <a:folHlink>
          <a:srgbClr val="EAEAEA"/>
        </a:folHlink>
      </a:clrScheme>
      <a:clrMap bg1="lt1" tx1="dk1" bg2="lt2" tx2="dk2" accent1="accent1" accent2="accent2" accent3="accent3" accent4="accent4" accent5="accent5" accent6="accent6" hlink="hlink" folHlink="folHlink"/>
    </a:extraClrScheme>
    <a:extraClrScheme>
      <a:clrScheme name="整洁型模板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整洁型模板 4">
        <a:dk1>
          <a:srgbClr val="000000"/>
        </a:dk1>
        <a:lt1>
          <a:srgbClr val="FFFFCC"/>
        </a:lt1>
        <a:dk2>
          <a:srgbClr val="FF6600"/>
        </a:dk2>
        <a:lt2>
          <a:srgbClr val="333300"/>
        </a:lt2>
        <a:accent1>
          <a:srgbClr val="800000"/>
        </a:accent1>
        <a:accent2>
          <a:srgbClr val="CC6600"/>
        </a:accent2>
        <a:accent3>
          <a:srgbClr val="FFFFE2"/>
        </a:accent3>
        <a:accent4>
          <a:srgbClr val="000000"/>
        </a:accent4>
        <a:accent5>
          <a:srgbClr val="C0AAAA"/>
        </a:accent5>
        <a:accent6>
          <a:srgbClr val="B95C00"/>
        </a:accent6>
        <a:hlink>
          <a:srgbClr val="808000"/>
        </a:hlink>
        <a:folHlink>
          <a:srgbClr val="FFCC66"/>
        </a:folHlink>
      </a:clrScheme>
      <a:clrMap bg1="lt1" tx1="dk1" bg2="lt2" tx2="dk2" accent1="accent1" accent2="accent2" accent3="accent3" accent4="accent4" accent5="accent5" accent6="accent6" hlink="hlink" folHlink="folHlink"/>
    </a:extraClrScheme>
    <a:extraClrScheme>
      <a:clrScheme name="整洁型模板 5">
        <a:dk1>
          <a:srgbClr val="1C3956"/>
        </a:dk1>
        <a:lt1>
          <a:srgbClr val="FFFFFF"/>
        </a:lt1>
        <a:dk2>
          <a:srgbClr val="003366"/>
        </a:dk2>
        <a:lt2>
          <a:srgbClr val="DDDDDD"/>
        </a:lt2>
        <a:accent1>
          <a:srgbClr val="3D7CBB"/>
        </a:accent1>
        <a:accent2>
          <a:srgbClr val="00152A"/>
        </a:accent2>
        <a:accent3>
          <a:srgbClr val="AAADB8"/>
        </a:accent3>
        <a:accent4>
          <a:srgbClr val="DADADA"/>
        </a:accent4>
        <a:accent5>
          <a:srgbClr val="AFBFDA"/>
        </a:accent5>
        <a:accent6>
          <a:srgbClr val="001225"/>
        </a:accent6>
        <a:hlink>
          <a:srgbClr val="33CCCC"/>
        </a:hlink>
        <a:folHlink>
          <a:srgbClr val="96B9DC"/>
        </a:folHlink>
      </a:clrScheme>
      <a:clrMap bg1="dk2" tx1="lt1" bg2="dk1" tx2="lt2" accent1="accent1" accent2="accent2" accent3="accent3" accent4="accent4" accent5="accent5" accent6="accent6" hlink="hlink" folHlink="folHlink"/>
    </a:extraClrScheme>
    <a:extraClrScheme>
      <a:clrScheme name="整洁型模板 6">
        <a:dk1>
          <a:srgbClr val="000000"/>
        </a:dk1>
        <a:lt1>
          <a:srgbClr val="FFFFFF"/>
        </a:lt1>
        <a:dk2>
          <a:srgbClr val="440044"/>
        </a:dk2>
        <a:lt2>
          <a:srgbClr val="491D49"/>
        </a:lt2>
        <a:accent1>
          <a:srgbClr val="9D9DBD"/>
        </a:accent1>
        <a:accent2>
          <a:srgbClr val="14213C"/>
        </a:accent2>
        <a:accent3>
          <a:srgbClr val="FFFFFF"/>
        </a:accent3>
        <a:accent4>
          <a:srgbClr val="000000"/>
        </a:accent4>
        <a:accent5>
          <a:srgbClr val="CCCCDB"/>
        </a:accent5>
        <a:accent6>
          <a:srgbClr val="111D35"/>
        </a:accent6>
        <a:hlink>
          <a:srgbClr val="666699"/>
        </a:hlink>
        <a:folHlink>
          <a:srgbClr val="DBDBF1"/>
        </a:folHlink>
      </a:clrScheme>
      <a:clrMap bg1="lt1" tx1="dk1" bg2="lt2" tx2="dk2" accent1="accent1" accent2="accent2" accent3="accent3" accent4="accent4" accent5="accent5" accent6="accent6" hlink="hlink" folHlink="folHlink"/>
    </a:extraClrScheme>
    <a:extraClrScheme>
      <a:clrScheme name="整洁型模板 7">
        <a:dk1>
          <a:srgbClr val="000000"/>
        </a:dk1>
        <a:lt1>
          <a:srgbClr val="FFFFFF"/>
        </a:lt1>
        <a:dk2>
          <a:srgbClr val="000000"/>
        </a:dk2>
        <a:lt2>
          <a:srgbClr val="001A00"/>
        </a:lt2>
        <a:accent1>
          <a:srgbClr val="339966"/>
        </a:accent1>
        <a:accent2>
          <a:srgbClr val="003300"/>
        </a:accent2>
        <a:accent3>
          <a:srgbClr val="FFFFFF"/>
        </a:accent3>
        <a:accent4>
          <a:srgbClr val="000000"/>
        </a:accent4>
        <a:accent5>
          <a:srgbClr val="ADCAB8"/>
        </a:accent5>
        <a:accent6>
          <a:srgbClr val="002D00"/>
        </a:accent6>
        <a:hlink>
          <a:srgbClr val="FF9933"/>
        </a:hlink>
        <a:folHlink>
          <a:srgbClr val="AFE9CC"/>
        </a:folHlink>
      </a:clrScheme>
      <a:clrMap bg1="lt1" tx1="dk1" bg2="lt2" tx2="dk2" accent1="accent1" accent2="accent2" accent3="accent3" accent4="accent4" accent5="accent5" accent6="accent6" hlink="hlink" folHlink="folHlink"/>
    </a:extraClrScheme>
    <a:extraClrScheme>
      <a:clrScheme name="整洁型模板 8">
        <a:dk1>
          <a:srgbClr val="000000"/>
        </a:dk1>
        <a:lt1>
          <a:srgbClr val="FFFFFF"/>
        </a:lt1>
        <a:dk2>
          <a:srgbClr val="000000"/>
        </a:dk2>
        <a:lt2>
          <a:srgbClr val="FFCC00"/>
        </a:lt2>
        <a:accent1>
          <a:srgbClr val="FF9900"/>
        </a:accent1>
        <a:accent2>
          <a:srgbClr val="D60093"/>
        </a:accent2>
        <a:accent3>
          <a:srgbClr val="AAAAAA"/>
        </a:accent3>
        <a:accent4>
          <a:srgbClr val="DADADA"/>
        </a:accent4>
        <a:accent5>
          <a:srgbClr val="FFCAAA"/>
        </a:accent5>
        <a:accent6>
          <a:srgbClr val="C20085"/>
        </a:accent6>
        <a:hlink>
          <a:srgbClr val="9966FF"/>
        </a:hlink>
        <a:folHlink>
          <a:srgbClr val="8080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128</TotalTime>
  <Words>940</Words>
  <Application>Microsoft Office PowerPoint</Application>
  <PresentationFormat>全屏显示(4:3)</PresentationFormat>
  <Paragraphs>145</Paragraphs>
  <Slides>15</Slides>
  <Notes>0</Notes>
  <HiddenSlides>0</HiddenSlides>
  <MMClips>0</MMClips>
  <ScaleCrop>false</ScaleCrop>
  <HeadingPairs>
    <vt:vector size="4" baseType="variant">
      <vt:variant>
        <vt:lpstr>主题</vt:lpstr>
      </vt:variant>
      <vt:variant>
        <vt:i4>2</vt:i4>
      </vt:variant>
      <vt:variant>
        <vt:lpstr>幻灯片标题</vt:lpstr>
      </vt:variant>
      <vt:variant>
        <vt:i4>15</vt:i4>
      </vt:variant>
    </vt:vector>
  </HeadingPairs>
  <TitlesOfParts>
    <vt:vector size="17" baseType="lpstr">
      <vt:lpstr>Default Design</vt:lpstr>
      <vt:lpstr>整洁型模板</vt:lpstr>
      <vt:lpstr>Development and Regulation  of China's Insurance Market</vt:lpstr>
      <vt:lpstr>PowerPoint 演示文稿</vt:lpstr>
      <vt:lpstr>Content</vt:lpstr>
      <vt:lpstr>Introduction</vt:lpstr>
      <vt:lpstr>China’s Insurance Market</vt:lpstr>
      <vt:lpstr>China’s Insurance Market</vt:lpstr>
      <vt:lpstr>China’s Insurance Market</vt:lpstr>
      <vt:lpstr>China’s Insurance Regulatory System</vt:lpstr>
      <vt:lpstr>China’s Insurance Regulatory System</vt:lpstr>
      <vt:lpstr>Evolution of Insurance Regulation and Supervision</vt:lpstr>
      <vt:lpstr>Evolution of Insurance Regulation and Supervision</vt:lpstr>
      <vt:lpstr>Evolution of Insurance Regulation and Supervision</vt:lpstr>
      <vt:lpstr>Evolution of Insurance Regulation and Supervision</vt:lpstr>
      <vt:lpstr>New Perspectives of Insurance Reg. in China</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sem</dc:creator>
  <cp:lastModifiedBy>JASON</cp:lastModifiedBy>
  <cp:revision>47</cp:revision>
  <dcterms:created xsi:type="dcterms:W3CDTF">2009-01-14T00:47:24Z</dcterms:created>
  <dcterms:modified xsi:type="dcterms:W3CDTF">2012-07-21T01:10:37Z</dcterms:modified>
</cp:coreProperties>
</file>